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o/qqr324XtaHid1QD26ArmXh7D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09B75E-F7AF-4CCB-A985-8352D9FD9736}">
  <a:tblStyle styleId="{2809B75E-F7AF-4CCB-A985-8352D9FD973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E91F0C3-98EE-4460-BA82-361930453ED4}"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4">
              <a:alpha val="20000"/>
            </a:schemeClr>
          </a:solidFill>
        </a:fill>
      </a:tcStyle>
    </a:band1H>
    <a:band2H>
      <a:tcTxStyle/>
      <a:tcStyle>
        <a:tcBdr/>
      </a:tcStyle>
    </a:band2H>
    <a:band1V>
      <a:tcTxStyle/>
      <a:tcStyle>
        <a:tcBdr/>
        <a:fill>
          <a:solidFill>
            <a:schemeClr val="accent4">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4"/>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4"/>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Afghanista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This slide can be amended depending on audience – duty bearer or rights holder</a:t>
            </a:r>
            <a:endParaRPr/>
          </a:p>
        </p:txBody>
      </p:sp>
      <p:sp>
        <p:nvSpPr>
          <p:cNvPr id="210" name="Google Shape;210;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6db2615db4_0_1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16db2615db4_0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6db2615db4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6db2615db4_0_1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16db2615db4_0_1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6db2615db4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6db2615db4_0_1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g16db2615db4_0_1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6db2615db4_0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6db2615db4_0_1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16db2615db4_0_1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7d562ac95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7d562ac95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17d562ac95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OPTIONAL (wordy)</a:t>
            </a:r>
            <a:endParaRPr/>
          </a:p>
          <a:p>
            <a:pPr marL="0" lvl="0" indent="0" algn="l" rtl="0">
              <a:lnSpc>
                <a:spcPct val="100000"/>
              </a:lnSpc>
              <a:spcBef>
                <a:spcPts val="0"/>
              </a:spcBef>
              <a:spcAft>
                <a:spcPts val="0"/>
              </a:spcAft>
              <a:buSzPts val="1400"/>
              <a:buNone/>
            </a:pPr>
            <a:r>
              <a:rPr lang="en-US"/>
              <a:t>Maybe remove</a:t>
            </a:r>
            <a:endParaRPr/>
          </a:p>
        </p:txBody>
      </p:sp>
      <p:sp>
        <p:nvSpPr>
          <p:cNvPr id="88" name="Google Shape;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Notes: Includes artisanal or small</a:t>
            </a: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Could use this one only and not next one for duty bearers?</a:t>
            </a:r>
            <a:endParaRPr/>
          </a:p>
        </p:txBody>
      </p:sp>
      <p:sp>
        <p:nvSpPr>
          <p:cNvPr id="109" name="Google Shape;10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One of the challenges for UNDROP is that in the General Assembly, all high-income countries except Switzerland either voted against UNDROP or abstained. The opposition tended to focus on issues around rights to land, rights to management of land, fisheries and water that are usually state functions, and technology transfer, among others.</a:t>
            </a:r>
            <a:endParaRPr sz="1100"/>
          </a:p>
          <a:p>
            <a:pPr marL="0" lvl="0" indent="0" algn="l" rtl="0">
              <a:lnSpc>
                <a:spcPct val="100000"/>
              </a:lnSpc>
              <a:spcBef>
                <a:spcPts val="0"/>
              </a:spcBef>
              <a:spcAft>
                <a:spcPts val="0"/>
              </a:spcAft>
              <a:buSzPts val="1400"/>
              <a:buNone/>
            </a:pPr>
            <a:endParaRPr sz="1100"/>
          </a:p>
          <a:p>
            <a:pPr marL="0" lvl="0" indent="0" algn="l" rtl="0">
              <a:lnSpc>
                <a:spcPct val="115000"/>
              </a:lnSpc>
              <a:spcBef>
                <a:spcPts val="500"/>
              </a:spcBef>
              <a:spcAft>
                <a:spcPts val="0"/>
              </a:spcAft>
              <a:buClr>
                <a:schemeClr val="dk1"/>
              </a:buClr>
              <a:buSzPts val="1100"/>
              <a:buFont typeface="Arial"/>
              <a:buNone/>
            </a:pPr>
            <a:r>
              <a:rPr lang="en-US" sz="1100" b="1">
                <a:solidFill>
                  <a:srgbClr val="202122"/>
                </a:solidFill>
              </a:rPr>
              <a:t>The countries that voted in favour</a:t>
            </a:r>
            <a:r>
              <a:rPr lang="en-US" sz="1100">
                <a:solidFill>
                  <a:srgbClr val="202122"/>
                </a:solidFill>
              </a:rPr>
              <a:t> were </a:t>
            </a:r>
            <a:r>
              <a:rPr lang="en-US" sz="1100">
                <a:solidFill>
                  <a:srgbClr val="0B0080"/>
                </a:solidFill>
                <a:uFill>
                  <a:noFill/>
                </a:uFill>
                <a:hlinkClick r:id="rId3">
                  <a:extLst>
                    <a:ext uri="{A12FA001-AC4F-418D-AE19-62706E023703}">
                      <ahyp:hlinkClr xmlns:ahyp="http://schemas.microsoft.com/office/drawing/2018/hyperlinkcolor" val="tx"/>
                    </a:ext>
                  </a:extLst>
                </a:hlinkClick>
              </a:rPr>
              <a:t>Af</a:t>
            </a:r>
            <a:r>
              <a:rPr lang="en-US" sz="1100"/>
              <a:t>ghanistan, Algeria, Angola, Antigua and Barbuda, Azerbaijan, Bahamas, Bahrain, Bangladesh, Barbados, Belarus, Belize, Benin, Bhutan, Bolivia, Botswana, Brunei, Burundi, Cape Verde, </a:t>
            </a:r>
            <a:r>
              <a:rPr lang="en-US" sz="1100">
                <a:highlight>
                  <a:srgbClr val="FFFF00"/>
                </a:highlight>
              </a:rPr>
              <a:t>Cambodia</a:t>
            </a:r>
            <a:r>
              <a:rPr lang="en-US" sz="1100"/>
              <a:t>, Central African Republic, Chad, Chile, Comoros, Congo, Costa Rica, Cuba, Democratic Republic of the Congo, Djibouti, Dominica, Dominican Republic, East Timor, Ecuador, Egypt, El Salvador, Eritrea, Gabon, Gambia, Ghana, Grenada, Guinea, Guinea-Bissau, Guyana, Haiti, India, Indonesia, Iran, Iraq, Ivory Coast, Jamaica, Jordan, Kazakhstan, Kenya, Kuwait, Kyrgyzstan, Laos, Lebanon, Liberia, Libya, Luxembourg, Madagascar, Malawi, Malaysia, Maldives, Mali, Mauritania, Mauritius, Mexico, Moldova, Monaco, Mongolia, Morocco, Mozambique, Myanmar, Namibia, Nepal, Nicaragua, Niger, Nigeria, North Korea, Oman, Pakistan, Panama, Papua New Guinea, Peru, Philippines, Portugal, Qatar, Rwanda, Saint Kitts and Nevis, Saint Lucia, Saint Vincent and the Grenadines, São Tomé and Príncipe, Saudi Arabia, Senegal, Serbia, Seychelles, Sierra Leone, Solomon Islands, Somalia, South Africa, South Sudan, Sri Lanka, Sudan, Suriname, Switzerland, Syria, Tajikistan, Thailand, Togo, Trinidad and Tobago, Tunisia, </a:t>
            </a:r>
            <a:r>
              <a:rPr lang="en-US" sz="1100">
                <a:highlight>
                  <a:srgbClr val="FFFF00"/>
                </a:highlight>
              </a:rPr>
              <a:t>Uganda,</a:t>
            </a:r>
            <a:r>
              <a:rPr lang="en-US" sz="1100"/>
              <a:t> United Arab Emirates, Tanzania, Uruguay, Uzbekistan, Venezuela, Vietnam, Yemen, Zambia and Zimbabwe.</a:t>
            </a:r>
            <a:endParaRPr sz="1100"/>
          </a:p>
          <a:p>
            <a:pPr marL="0" lvl="0" indent="0" algn="l" rtl="0">
              <a:lnSpc>
                <a:spcPct val="115000"/>
              </a:lnSpc>
              <a:spcBef>
                <a:spcPts val="500"/>
              </a:spcBef>
              <a:spcAft>
                <a:spcPts val="0"/>
              </a:spcAft>
              <a:buClr>
                <a:schemeClr val="dk1"/>
              </a:buClr>
              <a:buSzPts val="1100"/>
              <a:buFont typeface="Arial"/>
              <a:buNone/>
            </a:pPr>
            <a:r>
              <a:rPr lang="en-US" sz="1100">
                <a:solidFill>
                  <a:srgbClr val="202122"/>
                </a:solidFill>
              </a:rPr>
              <a:t>Notably, Australia, Guatemala, Hungary, Israel, New Zealand, Sweden, the United Kingdom and the United States </a:t>
            </a:r>
            <a:r>
              <a:rPr lang="en-US" sz="1100" b="1">
                <a:solidFill>
                  <a:srgbClr val="202122"/>
                </a:solidFill>
              </a:rPr>
              <a:t>voted against the Declaration</a:t>
            </a:r>
            <a:r>
              <a:rPr lang="en-US" sz="1100">
                <a:solidFill>
                  <a:srgbClr val="202122"/>
                </a:solidFill>
              </a:rPr>
              <a:t>.</a:t>
            </a:r>
            <a:endParaRPr sz="1100">
              <a:solidFill>
                <a:srgbClr val="202122"/>
              </a:solidFill>
            </a:endParaRPr>
          </a:p>
          <a:p>
            <a:pPr marL="0" lvl="0" indent="0" algn="l" rtl="0">
              <a:lnSpc>
                <a:spcPct val="115000"/>
              </a:lnSpc>
              <a:spcBef>
                <a:spcPts val="500"/>
              </a:spcBef>
              <a:spcAft>
                <a:spcPts val="0"/>
              </a:spcAft>
              <a:buClr>
                <a:schemeClr val="dk1"/>
              </a:buClr>
              <a:buSzPts val="1100"/>
              <a:buFont typeface="Arial"/>
              <a:buNone/>
            </a:pPr>
            <a:r>
              <a:rPr lang="en-US" sz="1100" b="1">
                <a:solidFill>
                  <a:srgbClr val="202122"/>
                </a:solidFill>
              </a:rPr>
              <a:t>The countries that abstained were</a:t>
            </a:r>
            <a:r>
              <a:rPr lang="en-US" sz="1100">
                <a:solidFill>
                  <a:srgbClr val="202122"/>
                </a:solidFill>
              </a:rPr>
              <a:t> Albania, Andorra, Argentina, Armenia, Austria, Belgium, Bosnia and Herzegovina, Brazil, Bulgaria, Cameroon, Canada, Colombia, Croatia, Cyprus, the Czech Republic, Denmark, Estonia, </a:t>
            </a:r>
            <a:r>
              <a:rPr lang="en-US" sz="1100">
                <a:solidFill>
                  <a:srgbClr val="202122"/>
                </a:solidFill>
                <a:highlight>
                  <a:srgbClr val="FFFF00"/>
                </a:highlight>
              </a:rPr>
              <a:t>Ethiopia</a:t>
            </a:r>
            <a:r>
              <a:rPr lang="en-US" sz="1100">
                <a:solidFill>
                  <a:srgbClr val="202122"/>
                </a:solidFill>
              </a:rPr>
              <a:t>, Fiji, Finland, France, Georgia, Germany, Greece, </a:t>
            </a:r>
            <a:r>
              <a:rPr lang="en-US" sz="1100">
                <a:solidFill>
                  <a:srgbClr val="202122"/>
                </a:solidFill>
                <a:highlight>
                  <a:srgbClr val="FFFF00"/>
                </a:highlight>
              </a:rPr>
              <a:t>Honduras</a:t>
            </a:r>
            <a:r>
              <a:rPr lang="en-US" sz="1100">
                <a:solidFill>
                  <a:srgbClr val="202122"/>
                </a:solidFill>
              </a:rPr>
              <a:t>, Iceland, Ireland, Italy, Japan, Kiribati, Latvia, Lesotho, Liechtenstein, Lithuania, Malta, Montenegro, the Netherlands, North Macedonia, Norway, Palau, Poland, South Korea, Romania, Russia, Samoa, San Marino, Singapore, Slovakia, Slovenia, Spain, Turkey, Tuvalu, Ukraine, and Vanuatu.</a:t>
            </a:r>
            <a:endParaRPr sz="1100">
              <a:solidFill>
                <a:srgbClr val="202122"/>
              </a:solidFill>
            </a:endParaRPr>
          </a:p>
          <a:p>
            <a:pPr marL="0" lvl="0" indent="0" algn="l" rtl="0">
              <a:lnSpc>
                <a:spcPct val="100000"/>
              </a:lnSpc>
              <a:spcBef>
                <a:spcPts val="500"/>
              </a:spcBef>
              <a:spcAft>
                <a:spcPts val="0"/>
              </a:spcAft>
              <a:buSzPts val="1400"/>
              <a:buNone/>
            </a:pP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endParaRPr sz="1100"/>
          </a:p>
        </p:txBody>
      </p:sp>
      <p:sp>
        <p:nvSpPr>
          <p:cNvPr id="145" name="Google Shape;1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Note to speaker: Can say that e</a:t>
            </a:r>
            <a:r>
              <a:rPr lang="en-US" sz="1100"/>
              <a:t>ven for governments who haven't adopted UNDROP should consider adopting provisions of UNDROP, because they provide guidance about improving the livelihoods and lives of rural people and safeguarding natural resources.</a:t>
            </a:r>
            <a:endParaRPr/>
          </a:p>
          <a:p>
            <a:pPr marL="0" lvl="0" indent="0" algn="l" rtl="0">
              <a:lnSpc>
                <a:spcPct val="100000"/>
              </a:lnSpc>
              <a:spcBef>
                <a:spcPts val="0"/>
              </a:spcBef>
              <a:spcAft>
                <a:spcPts val="0"/>
              </a:spcAft>
              <a:buClr>
                <a:schemeClr val="dk1"/>
              </a:buClr>
              <a:buSzPts val="1400"/>
              <a:buFont typeface="Calibri"/>
              <a:buNone/>
            </a:pPr>
            <a:r>
              <a:rPr lang="en-US"/>
              <a:t>Improve working conditions of peasant &amp; other rural people and related intersectional discrimination based on gender, caste, class, age group, migration status, etc.</a:t>
            </a:r>
            <a:endParaRPr/>
          </a:p>
          <a:p>
            <a:pPr marL="0" marR="0" lvl="0" indent="0" algn="l" rtl="0">
              <a:lnSpc>
                <a:spcPct val="100000"/>
              </a:lnSpc>
              <a:spcBef>
                <a:spcPts val="0"/>
              </a:spcBef>
              <a:spcAft>
                <a:spcPts val="0"/>
              </a:spcAft>
              <a:buClr>
                <a:schemeClr val="dk1"/>
              </a:buClr>
              <a:buSzPts val="1400"/>
              <a:buFont typeface="Calibri"/>
              <a:buNone/>
            </a:pPr>
            <a:r>
              <a:rPr lang="en-US" sz="1200">
                <a:solidFill>
                  <a:schemeClr val="lt1"/>
                </a:solidFill>
                <a:latin typeface="Avenir"/>
                <a:ea typeface="Avenir"/>
                <a:cs typeface="Avenir"/>
                <a:sym typeface="Avenir"/>
              </a:rPr>
              <a:t>Protect traditional and cultural knowledge from privatization, intellectual property policy &amp; law</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192" name="Google Shape;19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4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90AE"/>
              </a:buClr>
              <a:buSzPts val="2400"/>
              <a:buNone/>
              <a:defRPr sz="2400">
                <a:solidFill>
                  <a:srgbClr val="8890AE"/>
                </a:solidFill>
              </a:defRPr>
            </a:lvl1pPr>
            <a:lvl2pPr marL="914400" lvl="1" indent="-228600" algn="l">
              <a:lnSpc>
                <a:spcPct val="90000"/>
              </a:lnSpc>
              <a:spcBef>
                <a:spcPts val="500"/>
              </a:spcBef>
              <a:spcAft>
                <a:spcPts val="0"/>
              </a:spcAft>
              <a:buClr>
                <a:srgbClr val="8890AE"/>
              </a:buClr>
              <a:buSzPts val="2000"/>
              <a:buNone/>
              <a:defRPr sz="2000">
                <a:solidFill>
                  <a:srgbClr val="8890AE"/>
                </a:solidFill>
              </a:defRPr>
            </a:lvl2pPr>
            <a:lvl3pPr marL="1371600" lvl="2" indent="-228600" algn="l">
              <a:lnSpc>
                <a:spcPct val="90000"/>
              </a:lnSpc>
              <a:spcBef>
                <a:spcPts val="500"/>
              </a:spcBef>
              <a:spcAft>
                <a:spcPts val="0"/>
              </a:spcAft>
              <a:buClr>
                <a:srgbClr val="8890AE"/>
              </a:buClr>
              <a:buSzPts val="1800"/>
              <a:buNone/>
              <a:defRPr sz="1800">
                <a:solidFill>
                  <a:srgbClr val="8890AE"/>
                </a:solidFill>
              </a:defRPr>
            </a:lvl3pPr>
            <a:lvl4pPr marL="1828800" lvl="3" indent="-228600" algn="l">
              <a:lnSpc>
                <a:spcPct val="90000"/>
              </a:lnSpc>
              <a:spcBef>
                <a:spcPts val="500"/>
              </a:spcBef>
              <a:spcAft>
                <a:spcPts val="0"/>
              </a:spcAft>
              <a:buClr>
                <a:srgbClr val="8890AE"/>
              </a:buClr>
              <a:buSzPts val="1600"/>
              <a:buNone/>
              <a:defRPr sz="1600">
                <a:solidFill>
                  <a:srgbClr val="8890AE"/>
                </a:solidFill>
              </a:defRPr>
            </a:lvl4pPr>
            <a:lvl5pPr marL="2286000" lvl="4" indent="-228600" algn="l">
              <a:lnSpc>
                <a:spcPct val="90000"/>
              </a:lnSpc>
              <a:spcBef>
                <a:spcPts val="500"/>
              </a:spcBef>
              <a:spcAft>
                <a:spcPts val="0"/>
              </a:spcAft>
              <a:buClr>
                <a:srgbClr val="8890AE"/>
              </a:buClr>
              <a:buSzPts val="1600"/>
              <a:buNone/>
              <a:defRPr sz="1600">
                <a:solidFill>
                  <a:srgbClr val="8890AE"/>
                </a:solidFill>
              </a:defRPr>
            </a:lvl5pPr>
            <a:lvl6pPr marL="2743200" lvl="5" indent="-228600" algn="l">
              <a:lnSpc>
                <a:spcPct val="90000"/>
              </a:lnSpc>
              <a:spcBef>
                <a:spcPts val="500"/>
              </a:spcBef>
              <a:spcAft>
                <a:spcPts val="0"/>
              </a:spcAft>
              <a:buClr>
                <a:srgbClr val="8890AE"/>
              </a:buClr>
              <a:buSzPts val="1600"/>
              <a:buNone/>
              <a:defRPr sz="1600">
                <a:solidFill>
                  <a:srgbClr val="8890AE"/>
                </a:solidFill>
              </a:defRPr>
            </a:lvl6pPr>
            <a:lvl7pPr marL="3200400" lvl="6" indent="-228600" algn="l">
              <a:lnSpc>
                <a:spcPct val="90000"/>
              </a:lnSpc>
              <a:spcBef>
                <a:spcPts val="500"/>
              </a:spcBef>
              <a:spcAft>
                <a:spcPts val="0"/>
              </a:spcAft>
              <a:buClr>
                <a:srgbClr val="8890AE"/>
              </a:buClr>
              <a:buSzPts val="1600"/>
              <a:buNone/>
              <a:defRPr sz="1600">
                <a:solidFill>
                  <a:srgbClr val="8890AE"/>
                </a:solidFill>
              </a:defRPr>
            </a:lvl7pPr>
            <a:lvl8pPr marL="3657600" lvl="7" indent="-228600" algn="l">
              <a:lnSpc>
                <a:spcPct val="90000"/>
              </a:lnSpc>
              <a:spcBef>
                <a:spcPts val="500"/>
              </a:spcBef>
              <a:spcAft>
                <a:spcPts val="0"/>
              </a:spcAft>
              <a:buClr>
                <a:srgbClr val="8890AE"/>
              </a:buClr>
              <a:buSzPts val="1600"/>
              <a:buNone/>
              <a:defRPr sz="1600">
                <a:solidFill>
                  <a:srgbClr val="8890AE"/>
                </a:solidFill>
              </a:defRPr>
            </a:lvl8pPr>
            <a:lvl9pPr marL="4114800" lvl="8" indent="-228600" algn="l">
              <a:lnSpc>
                <a:spcPct val="90000"/>
              </a:lnSpc>
              <a:spcBef>
                <a:spcPts val="500"/>
              </a:spcBef>
              <a:spcAft>
                <a:spcPts val="0"/>
              </a:spcAft>
              <a:buClr>
                <a:srgbClr val="8890AE"/>
              </a:buClr>
              <a:buSzPts val="1600"/>
              <a:buNone/>
              <a:defRPr sz="1600">
                <a:solidFill>
                  <a:srgbClr val="8890AE"/>
                </a:solidFill>
              </a:defRPr>
            </a:lvl9pPr>
          </a:lstStyle>
          <a:p>
            <a:endParaRPr/>
          </a:p>
        </p:txBody>
      </p:sp>
      <p:sp>
        <p:nvSpPr>
          <p:cNvPr id="18" name="Google Shape;1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
        <p:cNvGrpSpPr/>
        <p:nvPr/>
      </p:nvGrpSpPr>
      <p:grpSpPr>
        <a:xfrm>
          <a:off x="0" y="0"/>
          <a:ext cx="0" cy="0"/>
          <a:chOff x="0" y="0"/>
          <a:chExt cx="0" cy="0"/>
        </a:xfrm>
      </p:grpSpPr>
      <p:sp>
        <p:nvSpPr>
          <p:cNvPr id="46" name="Google Shape;46;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8" name="Google Shape;48;p5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2"/>
          <p:cNvSpPr>
            <a:spLocks noGrp="1"/>
          </p:cNvSpPr>
          <p:nvPr>
            <p:ph type="pic" idx="2"/>
          </p:nvPr>
        </p:nvSpPr>
        <p:spPr>
          <a:xfrm>
            <a:off x="5183188" y="987425"/>
            <a:ext cx="6172200" cy="4873625"/>
          </a:xfrm>
          <a:prstGeom prst="rect">
            <a:avLst/>
          </a:prstGeom>
          <a:noFill/>
          <a:ln>
            <a:noFill/>
          </a:ln>
        </p:spPr>
      </p:sp>
      <p:sp>
        <p:nvSpPr>
          <p:cNvPr id="55" name="Google Shape;55;p5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
        <p:cNvGrpSpPr/>
        <p:nvPr/>
      </p:nvGrpSpPr>
      <p:grpSpPr>
        <a:xfrm>
          <a:off x="0" y="0"/>
          <a:ext cx="0" cy="0"/>
          <a:chOff x="0" y="0"/>
          <a:chExt cx="0" cy="0"/>
        </a:xfrm>
      </p:grpSpPr>
      <p:sp>
        <p:nvSpPr>
          <p:cNvPr id="60" name="Google Shape;60;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
        <p:cNvGrpSpPr/>
        <p:nvPr/>
      </p:nvGrpSpPr>
      <p:grpSpPr>
        <a:xfrm>
          <a:off x="0" y="0"/>
          <a:ext cx="0" cy="0"/>
          <a:chOff x="0" y="0"/>
          <a:chExt cx="0" cy="0"/>
        </a:xfrm>
      </p:grpSpPr>
      <p:sp>
        <p:nvSpPr>
          <p:cNvPr id="66" name="Google Shape;66;p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90AE"/>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90AE"/>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90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title"/>
          </p:nvPr>
        </p:nvSpPr>
        <p:spPr>
          <a:xfrm>
            <a:off x="838200" y="1880992"/>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Avenir"/>
              <a:buNone/>
            </a:pPr>
            <a:r>
              <a:rPr lang="en-US" sz="4800" b="1">
                <a:latin typeface="Avenir"/>
                <a:ea typeface="Avenir"/>
                <a:cs typeface="Avenir"/>
                <a:sym typeface="Avenir"/>
              </a:rPr>
              <a:t>U</a:t>
            </a:r>
            <a:r>
              <a:rPr lang="en-US" sz="4800">
                <a:latin typeface="Avenir"/>
                <a:ea typeface="Avenir"/>
                <a:cs typeface="Avenir"/>
                <a:sym typeface="Avenir"/>
              </a:rPr>
              <a:t>nited </a:t>
            </a:r>
            <a:r>
              <a:rPr lang="en-US" sz="4800" b="1">
                <a:latin typeface="Avenir"/>
                <a:ea typeface="Avenir"/>
                <a:cs typeface="Avenir"/>
                <a:sym typeface="Avenir"/>
              </a:rPr>
              <a:t>N</a:t>
            </a:r>
            <a:r>
              <a:rPr lang="en-US" sz="4800">
                <a:latin typeface="Avenir"/>
                <a:ea typeface="Avenir"/>
                <a:cs typeface="Avenir"/>
                <a:sym typeface="Avenir"/>
              </a:rPr>
              <a:t>ations </a:t>
            </a:r>
            <a:r>
              <a:rPr lang="en-US" sz="4800" b="1">
                <a:latin typeface="Avenir"/>
                <a:ea typeface="Avenir"/>
                <a:cs typeface="Avenir"/>
                <a:sym typeface="Avenir"/>
              </a:rPr>
              <a:t>D</a:t>
            </a:r>
            <a:r>
              <a:rPr lang="en-US" sz="4800">
                <a:latin typeface="Avenir"/>
                <a:ea typeface="Avenir"/>
                <a:cs typeface="Avenir"/>
                <a:sym typeface="Avenir"/>
              </a:rPr>
              <a:t>eclaration on the </a:t>
            </a:r>
            <a:r>
              <a:rPr lang="en-US" sz="4800" b="1">
                <a:latin typeface="Avenir"/>
                <a:ea typeface="Avenir"/>
                <a:cs typeface="Avenir"/>
                <a:sym typeface="Avenir"/>
              </a:rPr>
              <a:t>R</a:t>
            </a:r>
            <a:r>
              <a:rPr lang="en-US" sz="4800">
                <a:latin typeface="Avenir"/>
                <a:ea typeface="Avenir"/>
                <a:cs typeface="Avenir"/>
                <a:sym typeface="Avenir"/>
              </a:rPr>
              <a:t>ights of </a:t>
            </a:r>
            <a:r>
              <a:rPr lang="en-US" sz="4800" b="1">
                <a:latin typeface="Avenir"/>
                <a:ea typeface="Avenir"/>
                <a:cs typeface="Avenir"/>
                <a:sym typeface="Avenir"/>
              </a:rPr>
              <a:t>P</a:t>
            </a:r>
            <a:r>
              <a:rPr lang="en-US" sz="4800">
                <a:latin typeface="Avenir"/>
                <a:ea typeface="Avenir"/>
                <a:cs typeface="Avenir"/>
                <a:sym typeface="Avenir"/>
              </a:rPr>
              <a:t>easants and </a:t>
            </a:r>
            <a:r>
              <a:rPr lang="en-US" sz="4800" b="1">
                <a:latin typeface="Avenir"/>
                <a:ea typeface="Avenir"/>
                <a:cs typeface="Avenir"/>
                <a:sym typeface="Avenir"/>
              </a:rPr>
              <a:t>O</a:t>
            </a:r>
            <a:r>
              <a:rPr lang="en-US" sz="4800">
                <a:latin typeface="Avenir"/>
                <a:ea typeface="Avenir"/>
                <a:cs typeface="Avenir"/>
                <a:sym typeface="Avenir"/>
              </a:rPr>
              <a:t>ther </a:t>
            </a:r>
            <a:r>
              <a:rPr lang="en-US" sz="4800" b="1">
                <a:latin typeface="Avenir"/>
                <a:ea typeface="Avenir"/>
                <a:cs typeface="Avenir"/>
                <a:sym typeface="Avenir"/>
              </a:rPr>
              <a:t>P</a:t>
            </a:r>
            <a:r>
              <a:rPr lang="en-US" sz="4800">
                <a:latin typeface="Avenir"/>
                <a:ea typeface="Avenir"/>
                <a:cs typeface="Avenir"/>
                <a:sym typeface="Avenir"/>
              </a:rPr>
              <a:t>eople Working in Rural Areas (</a:t>
            </a:r>
            <a:r>
              <a:rPr lang="en-US" sz="4800" b="1">
                <a:latin typeface="Avenir"/>
                <a:ea typeface="Avenir"/>
                <a:cs typeface="Avenir"/>
                <a:sym typeface="Avenir"/>
              </a:rPr>
              <a:t>UNDROP</a:t>
            </a:r>
            <a:r>
              <a:rPr lang="en-US" sz="4800">
                <a:latin typeface="Avenir"/>
                <a:ea typeface="Avenir"/>
                <a:cs typeface="Avenir"/>
                <a:sym typeface="Avenir"/>
              </a:rPr>
              <a:t>): An Introduction</a:t>
            </a:r>
            <a:br>
              <a:rPr lang="en-US" sz="4800">
                <a:latin typeface="Avenir"/>
                <a:ea typeface="Avenir"/>
                <a:cs typeface="Avenir"/>
                <a:sym typeface="Avenir"/>
              </a:rPr>
            </a:br>
            <a:endParaRPr sz="4800"/>
          </a:p>
        </p:txBody>
      </p:sp>
      <p:sp>
        <p:nvSpPr>
          <p:cNvPr id="76" name="Google Shape;76;p1"/>
          <p:cNvSpPr txBox="1">
            <a:spLocks noGrp="1"/>
          </p:cNvSpPr>
          <p:nvPr>
            <p:ph type="body" idx="1"/>
          </p:nvPr>
        </p:nvSpPr>
        <p:spPr>
          <a:xfrm>
            <a:off x="838200" y="4760717"/>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90AE"/>
              </a:buClr>
              <a:buSzPts val="2400"/>
              <a:buNone/>
            </a:pPr>
            <a:r>
              <a:rPr lang="en-US" sz="2800" b="1">
                <a:latin typeface="Avenir"/>
                <a:ea typeface="Avenir"/>
                <a:cs typeface="Avenir"/>
                <a:sym typeface="Avenir"/>
              </a:rPr>
              <a:t>PEOPLE-CENTERED</a:t>
            </a:r>
            <a:r>
              <a:rPr lang="en-US" b="1">
                <a:latin typeface="Avenir"/>
                <a:ea typeface="Avenir"/>
                <a:cs typeface="Avenir"/>
                <a:sym typeface="Avenir"/>
              </a:rPr>
              <a:t> </a:t>
            </a:r>
            <a:r>
              <a:rPr lang="en-US" sz="2800" b="1">
                <a:latin typeface="Avenir"/>
                <a:ea typeface="Avenir"/>
                <a:cs typeface="Avenir"/>
                <a:sym typeface="Avenir"/>
              </a:rPr>
              <a:t>FOOD SYSTEMS </a:t>
            </a:r>
            <a:endParaRPr b="1">
              <a:latin typeface="Avenir"/>
              <a:ea typeface="Avenir"/>
              <a:cs typeface="Avenir"/>
              <a:sym typeface="Avenir"/>
            </a:endParaRPr>
          </a:p>
          <a:p>
            <a:pPr marL="0" lvl="0" indent="0" algn="l" rtl="0">
              <a:lnSpc>
                <a:spcPct val="90000"/>
              </a:lnSpc>
              <a:spcBef>
                <a:spcPts val="0"/>
              </a:spcBef>
              <a:spcAft>
                <a:spcPts val="0"/>
              </a:spcAft>
              <a:buClr>
                <a:srgbClr val="8890AE"/>
              </a:buClr>
              <a:buSzPts val="2400"/>
              <a:buNone/>
            </a:pPr>
            <a:r>
              <a:rPr lang="en-US">
                <a:latin typeface="Avenir"/>
                <a:ea typeface="Avenir"/>
                <a:cs typeface="Avenir"/>
                <a:sym typeface="Avenir"/>
              </a:rPr>
              <a:t>FOSTERING HUMAN RIGHTS BASED APPROACHES</a:t>
            </a:r>
            <a:endParaRPr/>
          </a:p>
        </p:txBody>
      </p:sp>
      <p:sp>
        <p:nvSpPr>
          <p:cNvPr id="77" name="Google Shape;77;p1"/>
          <p:cNvSpPr txBox="1"/>
          <p:nvPr/>
        </p:nvSpPr>
        <p:spPr>
          <a:xfrm>
            <a:off x="775447" y="5783850"/>
            <a:ext cx="10080812"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CREDIT: This presentation has been adapted directly from: FIAN International &amp; La Via Campesina. United Nations Declaration on the Rights of Peasants and Other People Working in Rural Areas Introductory Booklet.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57"/>
          <p:cNvSpPr txBox="1">
            <a:spLocks noGrp="1"/>
          </p:cNvSpPr>
          <p:nvPr>
            <p:ph type="title"/>
          </p:nvPr>
        </p:nvSpPr>
        <p:spPr>
          <a:xfrm>
            <a:off x="891424" y="-124725"/>
            <a:ext cx="10773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4000">
                <a:latin typeface="Avenir"/>
                <a:ea typeface="Avenir"/>
                <a:cs typeface="Avenir"/>
                <a:sym typeface="Avenir"/>
              </a:rPr>
              <a:t>How can communities use UNDROP?</a:t>
            </a:r>
            <a:endParaRPr/>
          </a:p>
        </p:txBody>
      </p:sp>
      <p:sp>
        <p:nvSpPr>
          <p:cNvPr id="213" name="Google Shape;213;p57"/>
          <p:cNvSpPr/>
          <p:nvPr/>
        </p:nvSpPr>
        <p:spPr>
          <a:xfrm>
            <a:off x="891425" y="844999"/>
            <a:ext cx="10409100" cy="5748000"/>
          </a:xfrm>
          <a:prstGeom prst="rect">
            <a:avLst/>
          </a:prstGeom>
          <a:solidFill>
            <a:srgbClr val="E5F4F4"/>
          </a:solidFill>
          <a:ln w="25400" cap="flat" cmpd="sng">
            <a:solidFill>
              <a:srgbClr val="4B7DA7"/>
            </a:solidFill>
            <a:prstDash val="solid"/>
            <a:round/>
            <a:headEnd type="none" w="sm" len="sm"/>
            <a:tailEnd type="none" w="sm" len="sm"/>
          </a:ln>
        </p:spPr>
        <p:txBody>
          <a:bodyPr spcFirstLastPara="1" wrap="square" lIns="91425" tIns="45700" rIns="91425" bIns="45700" anchor="ctr" anchorCtr="0">
            <a:noAutofit/>
          </a:bodyPr>
          <a:lstStyle/>
          <a:p>
            <a:pPr marL="457200" marR="0" lvl="0" indent="0" algn="l" rtl="0">
              <a:lnSpc>
                <a:spcPct val="100000"/>
              </a:lnSpc>
              <a:spcBef>
                <a:spcPts val="0"/>
              </a:spcBef>
              <a:spcAft>
                <a:spcPts val="0"/>
              </a:spcAft>
              <a:buNone/>
            </a:pPr>
            <a:endParaRPr sz="2200">
              <a:solidFill>
                <a:schemeClr val="lt2"/>
              </a:solidFill>
              <a:latin typeface="Avenir"/>
              <a:ea typeface="Avenir"/>
              <a:cs typeface="Avenir"/>
              <a:sym typeface="Avenir"/>
            </a:endParaRPr>
          </a:p>
          <a:p>
            <a:pPr marL="342900" marR="0" lvl="0" indent="-330200" algn="l" rtl="0">
              <a:lnSpc>
                <a:spcPct val="100000"/>
              </a:lnSpc>
              <a:spcBef>
                <a:spcPts val="0"/>
              </a:spcBef>
              <a:spcAft>
                <a:spcPts val="0"/>
              </a:spcAft>
              <a:buClr>
                <a:srgbClr val="000000"/>
              </a:buClr>
              <a:buSzPts val="2200"/>
              <a:buFont typeface="Noto Sans Symbols"/>
              <a:buChar char="❖"/>
            </a:pPr>
            <a:r>
              <a:rPr lang="en-US" sz="2200" b="0" i="0" u="none" strike="noStrike" cap="none">
                <a:solidFill>
                  <a:schemeClr val="lt2"/>
                </a:solidFill>
                <a:latin typeface="Avenir"/>
                <a:ea typeface="Avenir"/>
                <a:cs typeface="Avenir"/>
                <a:sym typeface="Avenir"/>
              </a:rPr>
              <a:t>As a toolbox to tackle discrimination and oppression</a:t>
            </a:r>
            <a:endParaRPr sz="2200" b="0" i="0" u="none" strike="noStrike" cap="none">
              <a:solidFill>
                <a:schemeClr val="lt2"/>
              </a:solidFill>
              <a:latin typeface="Avenir"/>
              <a:ea typeface="Avenir"/>
              <a:cs typeface="Avenir"/>
              <a:sym typeface="Avenir"/>
            </a:endParaRPr>
          </a:p>
          <a:p>
            <a:pPr marL="457200" marR="0" lvl="0" indent="0" algn="l" rtl="0">
              <a:lnSpc>
                <a:spcPct val="100000"/>
              </a:lnSpc>
              <a:spcBef>
                <a:spcPts val="0"/>
              </a:spcBef>
              <a:spcAft>
                <a:spcPts val="0"/>
              </a:spcAft>
              <a:buNone/>
            </a:pPr>
            <a:endParaRPr sz="2200">
              <a:solidFill>
                <a:schemeClr val="lt2"/>
              </a:solidFill>
              <a:latin typeface="Avenir"/>
              <a:ea typeface="Avenir"/>
              <a:cs typeface="Avenir"/>
              <a:sym typeface="Avenir"/>
            </a:endParaRPr>
          </a:p>
          <a:p>
            <a:pPr marL="342900" marR="0" lvl="0" indent="-330200" algn="l" rtl="0">
              <a:lnSpc>
                <a:spcPct val="100000"/>
              </a:lnSpc>
              <a:spcBef>
                <a:spcPts val="0"/>
              </a:spcBef>
              <a:spcAft>
                <a:spcPts val="0"/>
              </a:spcAft>
              <a:buClr>
                <a:srgbClr val="000000"/>
              </a:buClr>
              <a:buSzPts val="2200"/>
              <a:buFont typeface="Noto Sans Symbols"/>
              <a:buChar char="❖"/>
            </a:pPr>
            <a:r>
              <a:rPr lang="en-US" sz="2200" b="0" i="0" u="none" strike="noStrike" cap="none">
                <a:solidFill>
                  <a:schemeClr val="lt2"/>
                </a:solidFill>
                <a:latin typeface="Avenir"/>
                <a:ea typeface="Avenir"/>
                <a:cs typeface="Avenir"/>
                <a:sym typeface="Avenir"/>
              </a:rPr>
              <a:t>Potential to protect rights through national and regional policies</a:t>
            </a:r>
            <a:endParaRPr sz="2200"/>
          </a:p>
          <a:p>
            <a:pPr marL="0" marR="0" lvl="0" indent="0" algn="l" rtl="0">
              <a:lnSpc>
                <a:spcPct val="100000"/>
              </a:lnSpc>
              <a:spcBef>
                <a:spcPts val="0"/>
              </a:spcBef>
              <a:spcAft>
                <a:spcPts val="0"/>
              </a:spcAft>
              <a:buNone/>
            </a:pPr>
            <a:endParaRPr sz="2200" b="0" i="0" u="none" strike="noStrike" cap="none">
              <a:solidFill>
                <a:schemeClr val="lt2"/>
              </a:solidFill>
              <a:latin typeface="Avenir"/>
              <a:ea typeface="Avenir"/>
              <a:cs typeface="Avenir"/>
              <a:sym typeface="Avenir"/>
            </a:endParaRPr>
          </a:p>
          <a:p>
            <a:pPr marL="342900" marR="0" lvl="0" indent="-330200" algn="l" rtl="0">
              <a:lnSpc>
                <a:spcPct val="100000"/>
              </a:lnSpc>
              <a:spcBef>
                <a:spcPts val="0"/>
              </a:spcBef>
              <a:spcAft>
                <a:spcPts val="0"/>
              </a:spcAft>
              <a:buClr>
                <a:srgbClr val="000000"/>
              </a:buClr>
              <a:buSzPts val="2200"/>
              <a:buFont typeface="Noto Sans Symbols"/>
              <a:buChar char="❖"/>
            </a:pPr>
            <a:r>
              <a:rPr lang="en-US" sz="2200" b="0" i="0" u="none" strike="noStrike" cap="none">
                <a:solidFill>
                  <a:schemeClr val="lt2"/>
                </a:solidFill>
                <a:latin typeface="Avenir"/>
                <a:ea typeface="Avenir"/>
                <a:cs typeface="Avenir"/>
                <a:sym typeface="Avenir"/>
              </a:rPr>
              <a:t>Potential to protect &amp; claim rights through court even if not legally binding</a:t>
            </a:r>
            <a:endParaRPr sz="2200"/>
          </a:p>
          <a:p>
            <a:pPr marL="0" marR="0" lvl="0" indent="0" algn="l" rtl="0">
              <a:lnSpc>
                <a:spcPct val="100000"/>
              </a:lnSpc>
              <a:spcBef>
                <a:spcPts val="0"/>
              </a:spcBef>
              <a:spcAft>
                <a:spcPts val="0"/>
              </a:spcAft>
              <a:buNone/>
            </a:pPr>
            <a:endParaRPr sz="2200" b="0" i="0" u="none" strike="noStrike" cap="none">
              <a:solidFill>
                <a:schemeClr val="lt2"/>
              </a:solidFill>
              <a:latin typeface="Avenir"/>
              <a:ea typeface="Avenir"/>
              <a:cs typeface="Avenir"/>
              <a:sym typeface="Avenir"/>
            </a:endParaRPr>
          </a:p>
          <a:p>
            <a:pPr marL="342900" marR="0" lvl="0" indent="-330200" algn="l" rtl="0">
              <a:lnSpc>
                <a:spcPct val="100000"/>
              </a:lnSpc>
              <a:spcBef>
                <a:spcPts val="0"/>
              </a:spcBef>
              <a:spcAft>
                <a:spcPts val="0"/>
              </a:spcAft>
              <a:buClr>
                <a:srgbClr val="000000"/>
              </a:buClr>
              <a:buSzPts val="2200"/>
              <a:buFont typeface="Noto Sans Symbols"/>
              <a:buChar char="❖"/>
            </a:pPr>
            <a:r>
              <a:rPr lang="en-US" sz="2200" b="0" i="0" u="none" strike="noStrike" cap="none">
                <a:solidFill>
                  <a:schemeClr val="lt2"/>
                </a:solidFill>
                <a:latin typeface="Avenir"/>
                <a:ea typeface="Avenir"/>
                <a:cs typeface="Avenir"/>
                <a:sym typeface="Avenir"/>
              </a:rPr>
              <a:t>Stay informed of your rights – are they recognized, protected and fulfilled?</a:t>
            </a:r>
            <a:endParaRPr sz="2200" b="0" i="0" u="none" strike="noStrike" cap="none">
              <a:solidFill>
                <a:schemeClr val="lt2"/>
              </a:solidFill>
              <a:latin typeface="Avenir"/>
              <a:ea typeface="Avenir"/>
              <a:cs typeface="Avenir"/>
              <a:sym typeface="Avenir"/>
            </a:endParaRPr>
          </a:p>
          <a:p>
            <a:pPr marL="457200" marR="0" lvl="0" indent="0" algn="l" rtl="0">
              <a:lnSpc>
                <a:spcPct val="100000"/>
              </a:lnSpc>
              <a:spcBef>
                <a:spcPts val="0"/>
              </a:spcBef>
              <a:spcAft>
                <a:spcPts val="0"/>
              </a:spcAft>
              <a:buNone/>
            </a:pPr>
            <a:endParaRPr sz="2200">
              <a:solidFill>
                <a:schemeClr val="lt2"/>
              </a:solidFill>
              <a:latin typeface="Avenir"/>
              <a:ea typeface="Avenir"/>
              <a:cs typeface="Avenir"/>
              <a:sym typeface="Avenir"/>
            </a:endParaRPr>
          </a:p>
          <a:p>
            <a:pPr marL="342900" marR="0" lvl="0" indent="-330200" algn="l" rtl="0">
              <a:lnSpc>
                <a:spcPct val="100000"/>
              </a:lnSpc>
              <a:spcBef>
                <a:spcPts val="0"/>
              </a:spcBef>
              <a:spcAft>
                <a:spcPts val="0"/>
              </a:spcAft>
              <a:buClr>
                <a:srgbClr val="000000"/>
              </a:buClr>
              <a:buSzPts val="2200"/>
              <a:buFont typeface="Noto Sans Symbols"/>
              <a:buChar char="❖"/>
            </a:pPr>
            <a:r>
              <a:rPr lang="en-US" sz="2200" b="0" i="0" u="none" strike="noStrike" cap="none">
                <a:solidFill>
                  <a:schemeClr val="lt2"/>
                </a:solidFill>
                <a:latin typeface="Avenir"/>
                <a:ea typeface="Avenir"/>
                <a:cs typeface="Avenir"/>
                <a:sym typeface="Avenir"/>
              </a:rPr>
              <a:t>Tool to educate about rights and communicate them through other forms of media communication</a:t>
            </a:r>
            <a:endParaRPr sz="2200"/>
          </a:p>
          <a:p>
            <a:pPr marL="342900" marR="0" lvl="0" indent="-190500" algn="l" rtl="0">
              <a:lnSpc>
                <a:spcPct val="100000"/>
              </a:lnSpc>
              <a:spcBef>
                <a:spcPts val="0"/>
              </a:spcBef>
              <a:spcAft>
                <a:spcPts val="0"/>
              </a:spcAft>
              <a:buClr>
                <a:srgbClr val="000000"/>
              </a:buClr>
              <a:buSzPts val="2400"/>
              <a:buFont typeface="Noto Sans Symbols"/>
              <a:buNone/>
            </a:pPr>
            <a:endParaRPr sz="2200" b="0" i="0" u="none" strike="noStrike" cap="none">
              <a:solidFill>
                <a:schemeClr val="lt2"/>
              </a:solidFill>
              <a:latin typeface="Avenir"/>
              <a:ea typeface="Avenir"/>
              <a:cs typeface="Avenir"/>
              <a:sym typeface="Avenir"/>
            </a:endParaRPr>
          </a:p>
          <a:p>
            <a:pPr marL="342900" marR="0" lvl="0" indent="-330200" algn="l" rtl="0">
              <a:lnSpc>
                <a:spcPct val="100000"/>
              </a:lnSpc>
              <a:spcBef>
                <a:spcPts val="0"/>
              </a:spcBef>
              <a:spcAft>
                <a:spcPts val="0"/>
              </a:spcAft>
              <a:buClr>
                <a:srgbClr val="000000"/>
              </a:buClr>
              <a:buSzPts val="2200"/>
              <a:buFont typeface="Noto Sans Symbols"/>
              <a:buChar char="❖"/>
            </a:pPr>
            <a:r>
              <a:rPr lang="en-US" sz="2200" b="0" i="0" u="none" strike="noStrike" cap="none">
                <a:solidFill>
                  <a:schemeClr val="lt2"/>
                </a:solidFill>
                <a:latin typeface="Avenir"/>
                <a:ea typeface="Avenir"/>
                <a:cs typeface="Avenir"/>
                <a:sym typeface="Avenir"/>
              </a:rPr>
              <a:t>Tool for advocacy &amp; community organizing</a:t>
            </a:r>
            <a:endParaRPr sz="2200"/>
          </a:p>
          <a:p>
            <a:pPr marL="0" marR="0" lvl="0" indent="0" algn="l" rtl="0">
              <a:lnSpc>
                <a:spcPct val="100000"/>
              </a:lnSpc>
              <a:spcBef>
                <a:spcPts val="0"/>
              </a:spcBef>
              <a:spcAft>
                <a:spcPts val="0"/>
              </a:spcAft>
              <a:buNone/>
            </a:pPr>
            <a:endParaRPr sz="2200" b="0" i="0" u="none" strike="noStrike" cap="none">
              <a:solidFill>
                <a:schemeClr val="lt2"/>
              </a:solidFill>
              <a:latin typeface="Avenir"/>
              <a:ea typeface="Avenir"/>
              <a:cs typeface="Avenir"/>
              <a:sym typeface="Avenir"/>
            </a:endParaRPr>
          </a:p>
          <a:p>
            <a:pPr marL="342900" marR="0" lvl="0" indent="-330200" algn="l" rtl="0">
              <a:lnSpc>
                <a:spcPct val="100000"/>
              </a:lnSpc>
              <a:spcBef>
                <a:spcPts val="0"/>
              </a:spcBef>
              <a:spcAft>
                <a:spcPts val="0"/>
              </a:spcAft>
              <a:buClr>
                <a:srgbClr val="000000"/>
              </a:buClr>
              <a:buSzPts val="2200"/>
              <a:buFont typeface="Noto Sans Symbols"/>
              <a:buChar char="❖"/>
            </a:pPr>
            <a:r>
              <a:rPr lang="en-US" sz="2200" b="0" i="0" u="none" strike="noStrike" cap="none">
                <a:solidFill>
                  <a:schemeClr val="lt2"/>
                </a:solidFill>
                <a:latin typeface="Avenir"/>
                <a:ea typeface="Avenir"/>
                <a:cs typeface="Avenir"/>
                <a:sym typeface="Avenir"/>
              </a:rPr>
              <a:t>Document violations of human rights</a:t>
            </a:r>
            <a:endParaRPr sz="2200"/>
          </a:p>
          <a:p>
            <a:pPr marL="0" marR="0" lvl="0" indent="0" algn="l" rtl="0">
              <a:lnSpc>
                <a:spcPct val="100000"/>
              </a:lnSpc>
              <a:spcBef>
                <a:spcPts val="0"/>
              </a:spcBef>
              <a:spcAft>
                <a:spcPts val="0"/>
              </a:spcAft>
              <a:buNone/>
            </a:pPr>
            <a:endParaRPr sz="2200" b="0" i="0" u="none" strike="noStrike" cap="none">
              <a:solidFill>
                <a:schemeClr val="lt2"/>
              </a:solidFill>
              <a:latin typeface="Avenir"/>
              <a:ea typeface="Avenir"/>
              <a:cs typeface="Avenir"/>
              <a:sym typeface="Avenir"/>
            </a:endParaRPr>
          </a:p>
          <a:p>
            <a:pPr marL="342900" marR="0" lvl="0" indent="-330200" algn="l" rtl="0">
              <a:lnSpc>
                <a:spcPct val="100000"/>
              </a:lnSpc>
              <a:spcBef>
                <a:spcPts val="0"/>
              </a:spcBef>
              <a:spcAft>
                <a:spcPts val="0"/>
              </a:spcAft>
              <a:buClr>
                <a:srgbClr val="000000"/>
              </a:buClr>
              <a:buSzPts val="2200"/>
              <a:buFont typeface="Noto Sans Symbols"/>
              <a:buChar char="❖"/>
            </a:pPr>
            <a:r>
              <a:rPr lang="en-US" sz="2200" b="0" i="0" u="none" strike="noStrike" cap="none">
                <a:solidFill>
                  <a:schemeClr val="lt2"/>
                </a:solidFill>
                <a:latin typeface="Avenir"/>
                <a:ea typeface="Avenir"/>
                <a:cs typeface="Avenir"/>
                <a:sym typeface="Avenir"/>
              </a:rPr>
              <a:t>Draft legislation and public policies</a:t>
            </a:r>
            <a:endParaRPr sz="2200"/>
          </a:p>
          <a:p>
            <a:pPr marL="0" marR="0" lvl="0" indent="0" algn="ctr" rtl="0">
              <a:lnSpc>
                <a:spcPct val="100000"/>
              </a:lnSpc>
              <a:spcBef>
                <a:spcPts val="0"/>
              </a:spcBef>
              <a:spcAft>
                <a:spcPts val="0"/>
              </a:spcAft>
              <a:buNone/>
            </a:pPr>
            <a:endParaRPr sz="22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6db2615db4_0_18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Examples of UNDROP’s use</a:t>
            </a:r>
            <a:endParaRPr/>
          </a:p>
        </p:txBody>
      </p:sp>
      <p:sp>
        <p:nvSpPr>
          <p:cNvPr id="219" name="Google Shape;219;g16db2615db4_0_182"/>
          <p:cNvSpPr/>
          <p:nvPr/>
        </p:nvSpPr>
        <p:spPr>
          <a:xfrm>
            <a:off x="5108800" y="1724700"/>
            <a:ext cx="4070700" cy="4275000"/>
          </a:xfrm>
          <a:prstGeom prst="rect">
            <a:avLst/>
          </a:prstGeom>
          <a:solidFill>
            <a:srgbClr val="E5F4F4">
              <a:alpha val="44710"/>
            </a:srgbClr>
          </a:solidFill>
          <a:ln w="9525" cap="flat" cmpd="sng">
            <a:solidFill>
              <a:srgbClr val="E5F4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0" name="Google Shape;220;g16db2615db4_0_182"/>
          <p:cNvPicPr preferRelativeResize="0"/>
          <p:nvPr/>
        </p:nvPicPr>
        <p:blipFill rotWithShape="1">
          <a:blip r:embed="rId3">
            <a:alphaModFix/>
          </a:blip>
          <a:srcRect l="20344" r="20344"/>
          <a:stretch/>
        </p:blipFill>
        <p:spPr>
          <a:xfrm>
            <a:off x="1307874" y="1724700"/>
            <a:ext cx="3800925" cy="4275000"/>
          </a:xfrm>
          <a:prstGeom prst="rect">
            <a:avLst/>
          </a:prstGeom>
          <a:noFill/>
          <a:ln>
            <a:noFill/>
          </a:ln>
        </p:spPr>
      </p:pic>
      <p:sp>
        <p:nvSpPr>
          <p:cNvPr id="221" name="Google Shape;221;g16db2615db4_0_182"/>
          <p:cNvSpPr/>
          <p:nvPr/>
        </p:nvSpPr>
        <p:spPr>
          <a:xfrm>
            <a:off x="1307850" y="1732900"/>
            <a:ext cx="7871700" cy="4275000"/>
          </a:xfrm>
          <a:prstGeom prst="rect">
            <a:avLst/>
          </a:prstGeom>
          <a:noFill/>
          <a:ln w="28575" cap="flat" cmpd="sng">
            <a:solidFill>
              <a:srgbClr val="0045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g16db2615db4_0_182"/>
          <p:cNvSpPr txBox="1"/>
          <p:nvPr/>
        </p:nvSpPr>
        <p:spPr>
          <a:xfrm>
            <a:off x="5321350" y="2153700"/>
            <a:ext cx="3645600" cy="341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a:latin typeface="Avenir"/>
                <a:ea typeface="Avenir"/>
                <a:cs typeface="Avenir"/>
                <a:sym typeface="Avenir"/>
              </a:rPr>
              <a:t>Peasants here have been working hard to communicate UNDROP across the country by translating it into local languages, facilitating training and political education events, and relating the Declaration to rights violations on the ground (such as relating Article 17 to the criminalization of a peasant for defending his land). Serikat Petani Indonesia (SPI) have been active in advocating UNDROP as a reference to national laws, such as the Protection and Empowerment of Peasants Law, and the Food Law. </a:t>
            </a:r>
            <a:endParaRPr sz="1500">
              <a:latin typeface="Avenir"/>
              <a:ea typeface="Avenir"/>
              <a:cs typeface="Avenir"/>
              <a:sym typeface="Avenir"/>
            </a:endParaRPr>
          </a:p>
        </p:txBody>
      </p:sp>
      <p:sp>
        <p:nvSpPr>
          <p:cNvPr id="223" name="Google Shape;223;g16db2615db4_0_182"/>
          <p:cNvSpPr txBox="1"/>
          <p:nvPr/>
        </p:nvSpPr>
        <p:spPr>
          <a:xfrm>
            <a:off x="1626625" y="1929075"/>
            <a:ext cx="3147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b="1">
                <a:solidFill>
                  <a:schemeClr val="lt1"/>
                </a:solidFill>
                <a:latin typeface="Avenir"/>
                <a:ea typeface="Avenir"/>
                <a:cs typeface="Avenir"/>
                <a:sym typeface="Avenir"/>
              </a:rPr>
              <a:t>INDONESIA</a:t>
            </a:r>
            <a:endParaRPr sz="23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6db2615db4_0_136"/>
          <p:cNvSpPr/>
          <p:nvPr/>
        </p:nvSpPr>
        <p:spPr>
          <a:xfrm>
            <a:off x="5108800" y="1724700"/>
            <a:ext cx="4070700" cy="4275000"/>
          </a:xfrm>
          <a:prstGeom prst="rect">
            <a:avLst/>
          </a:prstGeom>
          <a:solidFill>
            <a:srgbClr val="E5F4F4">
              <a:alpha val="44710"/>
            </a:srgbClr>
          </a:solidFill>
          <a:ln w="9525" cap="flat" cmpd="sng">
            <a:solidFill>
              <a:srgbClr val="E9F5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0" name="Google Shape;230;g16db2615db4_0_136"/>
          <p:cNvPicPr preferRelativeResize="0"/>
          <p:nvPr/>
        </p:nvPicPr>
        <p:blipFill rotWithShape="1">
          <a:blip r:embed="rId3">
            <a:alphaModFix/>
          </a:blip>
          <a:srcRect l="13953" r="26920" b="2056"/>
          <a:stretch/>
        </p:blipFill>
        <p:spPr>
          <a:xfrm>
            <a:off x="1307874" y="1732900"/>
            <a:ext cx="3800924" cy="4274999"/>
          </a:xfrm>
          <a:prstGeom prst="rect">
            <a:avLst/>
          </a:prstGeom>
          <a:noFill/>
          <a:ln>
            <a:noFill/>
          </a:ln>
        </p:spPr>
      </p:pic>
      <p:sp>
        <p:nvSpPr>
          <p:cNvPr id="231" name="Google Shape;231;g16db2615db4_0_136"/>
          <p:cNvSpPr/>
          <p:nvPr/>
        </p:nvSpPr>
        <p:spPr>
          <a:xfrm>
            <a:off x="1307875" y="1732900"/>
            <a:ext cx="7871700" cy="4275000"/>
          </a:xfrm>
          <a:prstGeom prst="rect">
            <a:avLst/>
          </a:prstGeom>
          <a:noFill/>
          <a:ln w="28575" cap="flat" cmpd="sng">
            <a:solidFill>
              <a:srgbClr val="0045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g16db2615db4_0_136"/>
          <p:cNvSpPr txBox="1"/>
          <p:nvPr/>
        </p:nvSpPr>
        <p:spPr>
          <a:xfrm>
            <a:off x="5546050" y="2854450"/>
            <a:ext cx="31962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a:latin typeface="Avenir"/>
                <a:ea typeface="Avenir"/>
                <a:cs typeface="Avenir"/>
                <a:sym typeface="Avenir"/>
              </a:rPr>
              <a:t>Peasants in this country have mobilized to advocate for new legislation that protects their rights. The Peasants’ Rights Act is currently in the final stages of ratification at the national level, and it will be the first of its kind in the country.</a:t>
            </a:r>
            <a:endParaRPr sz="1500">
              <a:latin typeface="Avenir"/>
              <a:ea typeface="Avenir"/>
              <a:cs typeface="Avenir"/>
              <a:sym typeface="Avenir"/>
            </a:endParaRPr>
          </a:p>
        </p:txBody>
      </p:sp>
      <p:sp>
        <p:nvSpPr>
          <p:cNvPr id="233" name="Google Shape;233;g16db2615db4_0_136"/>
          <p:cNvSpPr txBox="1"/>
          <p:nvPr/>
        </p:nvSpPr>
        <p:spPr>
          <a:xfrm>
            <a:off x="1626625" y="1929075"/>
            <a:ext cx="3147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b="1">
                <a:solidFill>
                  <a:schemeClr val="lt1"/>
                </a:solidFill>
                <a:latin typeface="Avenir"/>
                <a:ea typeface="Avenir"/>
                <a:cs typeface="Avenir"/>
                <a:sym typeface="Avenir"/>
              </a:rPr>
              <a:t>NEPAL</a:t>
            </a:r>
            <a:endParaRPr sz="2300">
              <a:solidFill>
                <a:schemeClr val="lt1"/>
              </a:solidFill>
              <a:latin typeface="Calibri"/>
              <a:ea typeface="Calibri"/>
              <a:cs typeface="Calibri"/>
              <a:sym typeface="Calibri"/>
            </a:endParaRPr>
          </a:p>
        </p:txBody>
      </p:sp>
      <p:sp>
        <p:nvSpPr>
          <p:cNvPr id="234" name="Google Shape;234;g16db2615db4_0_136"/>
          <p:cNvSpPr txBox="1">
            <a:spLocks noGrp="1"/>
          </p:cNvSpPr>
          <p:nvPr>
            <p:ph type="title" idx="4294967295"/>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Examples of UNDROP’s use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6db2615db4_0_146"/>
          <p:cNvSpPr txBox="1">
            <a:spLocks noGrp="1"/>
          </p:cNvSpPr>
          <p:nvPr>
            <p:ph type="title" idx="4294967295"/>
          </p:nvPr>
        </p:nvSpPr>
        <p:spPr>
          <a:xfrm>
            <a:off x="437675" y="2507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Examples of UNDROP’s use</a:t>
            </a:r>
            <a:endParaRPr/>
          </a:p>
        </p:txBody>
      </p:sp>
      <p:sp>
        <p:nvSpPr>
          <p:cNvPr id="241" name="Google Shape;241;g16db2615db4_0_146"/>
          <p:cNvSpPr/>
          <p:nvPr/>
        </p:nvSpPr>
        <p:spPr>
          <a:xfrm>
            <a:off x="5108800" y="1724700"/>
            <a:ext cx="4070700" cy="4275000"/>
          </a:xfrm>
          <a:prstGeom prst="rect">
            <a:avLst/>
          </a:prstGeom>
          <a:solidFill>
            <a:srgbClr val="E5F4F4">
              <a:alpha val="44710"/>
            </a:srgbClr>
          </a:solidFill>
          <a:ln w="9525" cap="flat" cmpd="sng">
            <a:solidFill>
              <a:srgbClr val="E9F5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2" name="Google Shape;242;g16db2615db4_0_146"/>
          <p:cNvPicPr preferRelativeResize="0"/>
          <p:nvPr/>
        </p:nvPicPr>
        <p:blipFill rotWithShape="1">
          <a:blip r:embed="rId3">
            <a:alphaModFix/>
          </a:blip>
          <a:srcRect l="20344" r="20344"/>
          <a:stretch/>
        </p:blipFill>
        <p:spPr>
          <a:xfrm>
            <a:off x="1307874" y="1732900"/>
            <a:ext cx="3800925" cy="4275000"/>
          </a:xfrm>
          <a:prstGeom prst="rect">
            <a:avLst/>
          </a:prstGeom>
          <a:noFill/>
          <a:ln>
            <a:noFill/>
          </a:ln>
        </p:spPr>
      </p:pic>
      <p:sp>
        <p:nvSpPr>
          <p:cNvPr id="243" name="Google Shape;243;g16db2615db4_0_146"/>
          <p:cNvSpPr/>
          <p:nvPr/>
        </p:nvSpPr>
        <p:spPr>
          <a:xfrm>
            <a:off x="1307875" y="1724700"/>
            <a:ext cx="7871700" cy="4275000"/>
          </a:xfrm>
          <a:prstGeom prst="rect">
            <a:avLst/>
          </a:prstGeom>
          <a:noFill/>
          <a:ln w="28575" cap="flat" cmpd="sng">
            <a:solidFill>
              <a:srgbClr val="0045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g16db2615db4_0_146"/>
          <p:cNvSpPr txBox="1"/>
          <p:nvPr/>
        </p:nvSpPr>
        <p:spPr>
          <a:xfrm>
            <a:off x="5192650" y="1815550"/>
            <a:ext cx="3903000" cy="410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a:latin typeface="Avenir"/>
                <a:ea typeface="Avenir"/>
                <a:cs typeface="Avenir"/>
                <a:sym typeface="Avenir"/>
              </a:rPr>
              <a:t>Organizations were able to get the implementation of UNDROP incorporated into the national strategy of the Office of the High Commissioner of Human Rights (OHCHR). From now on, the OHCHR will need to support legislative initiatives advocated by peasants movements and their supporters, as well as document violations to the rights of peasants recognized in UNDROP. In Barrancabermeja, Colombia, women are using UNDROP as a guide to discuss, define and advance towards the implementation of strategies to overcome their concerns over food production, including problems arising from the impact of COVID-19 and lockdown measures.</a:t>
            </a:r>
            <a:endParaRPr sz="1500">
              <a:latin typeface="Avenir"/>
              <a:ea typeface="Avenir"/>
              <a:cs typeface="Avenir"/>
              <a:sym typeface="Avenir"/>
            </a:endParaRPr>
          </a:p>
        </p:txBody>
      </p:sp>
      <p:sp>
        <p:nvSpPr>
          <p:cNvPr id="245" name="Google Shape;245;g16db2615db4_0_146"/>
          <p:cNvSpPr txBox="1"/>
          <p:nvPr/>
        </p:nvSpPr>
        <p:spPr>
          <a:xfrm>
            <a:off x="1626625" y="1929075"/>
            <a:ext cx="3147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b="1">
                <a:solidFill>
                  <a:schemeClr val="lt1"/>
                </a:solidFill>
                <a:latin typeface="Avenir"/>
                <a:ea typeface="Avenir"/>
                <a:cs typeface="Avenir"/>
                <a:sym typeface="Avenir"/>
              </a:rPr>
              <a:t>COLOMBIA</a:t>
            </a:r>
            <a:endParaRPr sz="23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16db2615db4_0_156"/>
          <p:cNvSpPr txBox="1">
            <a:spLocks noGrp="1"/>
          </p:cNvSpPr>
          <p:nvPr>
            <p:ph type="title" idx="4294967295"/>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Examples of UNDROP’s use</a:t>
            </a:r>
            <a:endParaRPr/>
          </a:p>
        </p:txBody>
      </p:sp>
      <p:sp>
        <p:nvSpPr>
          <p:cNvPr id="252" name="Google Shape;252;g16db2615db4_0_156"/>
          <p:cNvSpPr/>
          <p:nvPr/>
        </p:nvSpPr>
        <p:spPr>
          <a:xfrm>
            <a:off x="5108800" y="1724700"/>
            <a:ext cx="4070700" cy="4275000"/>
          </a:xfrm>
          <a:prstGeom prst="rect">
            <a:avLst/>
          </a:prstGeom>
          <a:solidFill>
            <a:srgbClr val="E9F5F2"/>
          </a:solidFill>
          <a:ln w="9525" cap="flat" cmpd="sng">
            <a:solidFill>
              <a:srgbClr val="E5F4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3" name="Google Shape;253;g16db2615db4_0_156"/>
          <p:cNvPicPr preferRelativeResize="0"/>
          <p:nvPr/>
        </p:nvPicPr>
        <p:blipFill rotWithShape="1">
          <a:blip r:embed="rId3">
            <a:alphaModFix/>
          </a:blip>
          <a:srcRect t="12518" b="12518"/>
          <a:stretch/>
        </p:blipFill>
        <p:spPr>
          <a:xfrm>
            <a:off x="1307874" y="1732900"/>
            <a:ext cx="3800924" cy="4275000"/>
          </a:xfrm>
          <a:prstGeom prst="rect">
            <a:avLst/>
          </a:prstGeom>
          <a:noFill/>
          <a:ln>
            <a:noFill/>
          </a:ln>
        </p:spPr>
      </p:pic>
      <p:sp>
        <p:nvSpPr>
          <p:cNvPr id="254" name="Google Shape;254;g16db2615db4_0_156"/>
          <p:cNvSpPr/>
          <p:nvPr/>
        </p:nvSpPr>
        <p:spPr>
          <a:xfrm>
            <a:off x="1307875" y="1724700"/>
            <a:ext cx="7871700" cy="4275000"/>
          </a:xfrm>
          <a:prstGeom prst="rect">
            <a:avLst/>
          </a:prstGeom>
          <a:noFill/>
          <a:ln w="28575" cap="flat" cmpd="sng">
            <a:solidFill>
              <a:srgbClr val="0045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g16db2615db4_0_156"/>
          <p:cNvSpPr txBox="1"/>
          <p:nvPr/>
        </p:nvSpPr>
        <p:spPr>
          <a:xfrm>
            <a:off x="5330500" y="2392750"/>
            <a:ext cx="3627300" cy="295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a:latin typeface="Avenir"/>
                <a:ea typeface="Avenir"/>
                <a:cs typeface="Avenir"/>
                <a:sym typeface="Avenir"/>
              </a:rPr>
              <a:t>FIAN Uganda (an ally of LVC) is using UNDROP to advocate for a better fisheries bill that would put the interests of fisher folk above private interests. A position paper supported by various articles of the UNDROP has been submitted to parliament prior to the tabling of the fisheries bill. In Uganda, LVC members have been working hard to communicate the contents of the Declaration, and have found radio to be an important tool to amplify UNDROP. </a:t>
            </a:r>
            <a:endParaRPr sz="1500">
              <a:latin typeface="Avenir"/>
              <a:ea typeface="Avenir"/>
              <a:cs typeface="Avenir"/>
              <a:sym typeface="Avenir"/>
            </a:endParaRPr>
          </a:p>
        </p:txBody>
      </p:sp>
      <p:sp>
        <p:nvSpPr>
          <p:cNvPr id="256" name="Google Shape;256;g16db2615db4_0_156"/>
          <p:cNvSpPr txBox="1"/>
          <p:nvPr/>
        </p:nvSpPr>
        <p:spPr>
          <a:xfrm>
            <a:off x="1626625" y="1929075"/>
            <a:ext cx="3147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b="1">
                <a:solidFill>
                  <a:schemeClr val="lt1"/>
                </a:solidFill>
                <a:latin typeface="Avenir"/>
                <a:ea typeface="Avenir"/>
                <a:cs typeface="Avenir"/>
                <a:sym typeface="Avenir"/>
              </a:rPr>
              <a:t>UGANDA</a:t>
            </a:r>
            <a:endParaRPr sz="23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QUESTIONS?</a:t>
            </a:r>
            <a:endParaRPr/>
          </a:p>
        </p:txBody>
      </p:sp>
      <p:sp>
        <p:nvSpPr>
          <p:cNvPr id="262" name="Google Shape;262;p5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8890AE"/>
              </a:buClr>
              <a:buSzPts val="24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6" descr="Logo&#10;&#10;Description automatically generated"/>
          <p:cNvPicPr preferRelativeResize="0"/>
          <p:nvPr/>
        </p:nvPicPr>
        <p:blipFill rotWithShape="1">
          <a:blip r:embed="rId3">
            <a:alphaModFix/>
          </a:blip>
          <a:srcRect/>
          <a:stretch/>
        </p:blipFill>
        <p:spPr>
          <a:xfrm>
            <a:off x="584095" y="4703517"/>
            <a:ext cx="3725966" cy="1600415"/>
          </a:xfrm>
          <a:prstGeom prst="rect">
            <a:avLst/>
          </a:prstGeom>
          <a:noFill/>
          <a:ln>
            <a:noFill/>
          </a:ln>
        </p:spPr>
      </p:pic>
      <p:pic>
        <p:nvPicPr>
          <p:cNvPr id="268" name="Google Shape;268;p6" descr="Logo, company name&#10;&#10;Description automatically generated"/>
          <p:cNvPicPr preferRelativeResize="0"/>
          <p:nvPr/>
        </p:nvPicPr>
        <p:blipFill rotWithShape="1">
          <a:blip r:embed="rId4">
            <a:alphaModFix/>
          </a:blip>
          <a:srcRect/>
          <a:stretch/>
        </p:blipFill>
        <p:spPr>
          <a:xfrm>
            <a:off x="3945240" y="1648954"/>
            <a:ext cx="4256211" cy="3535020"/>
          </a:xfrm>
          <a:prstGeom prst="rect">
            <a:avLst/>
          </a:prstGeom>
          <a:noFill/>
          <a:ln>
            <a:noFill/>
          </a:ln>
        </p:spPr>
      </p:pic>
      <p:sp>
        <p:nvSpPr>
          <p:cNvPr id="269" name="Google Shape;269;p6"/>
          <p:cNvSpPr txBox="1"/>
          <p:nvPr/>
        </p:nvSpPr>
        <p:spPr>
          <a:xfrm>
            <a:off x="2447078" y="270760"/>
            <a:ext cx="8033210" cy="1188720"/>
          </a:xfrm>
          <a:prstGeom prst="rect">
            <a:avLst/>
          </a:prstGeom>
          <a:solidFill>
            <a:srgbClr val="FFFFFF"/>
          </a:solidFill>
          <a:ln>
            <a:noFill/>
          </a:ln>
        </p:spPr>
        <p:txBody>
          <a:bodyPr spcFirstLastPara="1" wrap="square" lIns="182875" tIns="182875" rIns="182875" bIns="182875" anchor="ctr" anchorCtr="0">
            <a:normAutofit fontScale="97500"/>
          </a:bodyPr>
          <a:lstStyle/>
          <a:p>
            <a:pPr marL="0" marR="0" lvl="0" indent="0" algn="ctr" rtl="0">
              <a:lnSpc>
                <a:spcPct val="90000"/>
              </a:lnSpc>
              <a:spcBef>
                <a:spcPts val="0"/>
              </a:spcBef>
              <a:spcAft>
                <a:spcPts val="0"/>
              </a:spcAft>
              <a:buClr>
                <a:srgbClr val="262626"/>
              </a:buClr>
              <a:buSzPct val="65267"/>
              <a:buFont typeface="Gill Sans"/>
              <a:buNone/>
            </a:pPr>
            <a:r>
              <a:rPr lang="en-US" sz="4400" b="0" i="0" u="none" strike="noStrike" cap="none">
                <a:solidFill>
                  <a:schemeClr val="dk1"/>
                </a:solidFill>
                <a:latin typeface="Avenir"/>
                <a:ea typeface="Avenir"/>
                <a:cs typeface="Avenir"/>
                <a:sym typeface="Avenir"/>
              </a:rPr>
              <a:t>THE CONSORTIUM</a:t>
            </a:r>
            <a:endParaRPr sz="1400" b="0" i="0" u="none" strike="noStrike" cap="none">
              <a:solidFill>
                <a:srgbClr val="000000"/>
              </a:solidFill>
              <a:latin typeface="Arial"/>
              <a:ea typeface="Arial"/>
              <a:cs typeface="Arial"/>
              <a:sym typeface="Arial"/>
            </a:endParaRPr>
          </a:p>
        </p:txBody>
      </p:sp>
      <p:pic>
        <p:nvPicPr>
          <p:cNvPr id="270" name="Google Shape;270;p6" descr="Logo, company name&#10;&#10;Description automatically generated"/>
          <p:cNvPicPr preferRelativeResize="0"/>
          <p:nvPr/>
        </p:nvPicPr>
        <p:blipFill rotWithShape="1">
          <a:blip r:embed="rId5">
            <a:alphaModFix/>
          </a:blip>
          <a:srcRect/>
          <a:stretch/>
        </p:blipFill>
        <p:spPr>
          <a:xfrm>
            <a:off x="8201452" y="1574247"/>
            <a:ext cx="3990548" cy="1386807"/>
          </a:xfrm>
          <a:prstGeom prst="rect">
            <a:avLst/>
          </a:prstGeom>
          <a:noFill/>
          <a:ln>
            <a:noFill/>
          </a:ln>
        </p:spPr>
      </p:pic>
      <p:pic>
        <p:nvPicPr>
          <p:cNvPr id="271" name="Google Shape;271;p6" descr="Text&#10;&#10;Description automatically generated"/>
          <p:cNvPicPr preferRelativeResize="0"/>
          <p:nvPr/>
        </p:nvPicPr>
        <p:blipFill rotWithShape="1">
          <a:blip r:embed="rId6">
            <a:alphaModFix/>
          </a:blip>
          <a:srcRect/>
          <a:stretch/>
        </p:blipFill>
        <p:spPr>
          <a:xfrm>
            <a:off x="8201452" y="4705116"/>
            <a:ext cx="3817448" cy="1386807"/>
          </a:xfrm>
          <a:prstGeom prst="rect">
            <a:avLst/>
          </a:prstGeom>
          <a:noFill/>
          <a:ln>
            <a:noFill/>
          </a:ln>
        </p:spPr>
      </p:pic>
      <p:pic>
        <p:nvPicPr>
          <p:cNvPr id="272" name="Google Shape;272;p6" descr="Icon&#10;&#10;Description automatically generated"/>
          <p:cNvPicPr preferRelativeResize="0"/>
          <p:nvPr/>
        </p:nvPicPr>
        <p:blipFill rotWithShape="1">
          <a:blip r:embed="rId7">
            <a:alphaModFix/>
          </a:blip>
          <a:srcRect/>
          <a:stretch/>
        </p:blipFill>
        <p:spPr>
          <a:xfrm>
            <a:off x="678173" y="1574247"/>
            <a:ext cx="3777208" cy="15072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2"/>
          <p:cNvSpPr/>
          <p:nvPr/>
        </p:nvSpPr>
        <p:spPr>
          <a:xfrm>
            <a:off x="1575486" y="1704108"/>
            <a:ext cx="9658845" cy="113662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venir"/>
                <a:ea typeface="Avenir"/>
                <a:cs typeface="Avenir"/>
                <a:sym typeface="Avenir"/>
              </a:rPr>
              <a:t>A UN declaration of human rights that </a:t>
            </a:r>
            <a:r>
              <a:rPr lang="en-US" sz="2000" b="1" i="0" u="none" strike="noStrike" cap="none">
                <a:solidFill>
                  <a:schemeClr val="dk1"/>
                </a:solidFill>
                <a:latin typeface="Avenir"/>
                <a:ea typeface="Avenir"/>
                <a:cs typeface="Avenir"/>
                <a:sym typeface="Avenir"/>
              </a:rPr>
              <a:t>recognizes the rights and realities of peasants and rural communities as both individual and collective rights.</a:t>
            </a:r>
            <a:endParaRPr sz="1600" b="1" i="0" u="none" strike="noStrike" cap="none">
              <a:solidFill>
                <a:srgbClr val="000000"/>
              </a:solidFill>
              <a:latin typeface="Arial"/>
              <a:ea typeface="Arial"/>
              <a:cs typeface="Arial"/>
              <a:sym typeface="Arial"/>
            </a:endParaRPr>
          </a:p>
        </p:txBody>
      </p:sp>
      <p:sp>
        <p:nvSpPr>
          <p:cNvPr id="83" name="Google Shape;83;p2"/>
          <p:cNvSpPr/>
          <p:nvPr/>
        </p:nvSpPr>
        <p:spPr>
          <a:xfrm>
            <a:off x="1562475" y="2961420"/>
            <a:ext cx="9671856" cy="163055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a:solidFill>
                  <a:schemeClr val="dk1"/>
                </a:solidFill>
                <a:latin typeface="Avenir"/>
                <a:ea typeface="Avenir"/>
                <a:cs typeface="Avenir"/>
                <a:sym typeface="Avenir"/>
              </a:rPr>
              <a:t>A</a:t>
            </a:r>
            <a:r>
              <a:rPr lang="en-US" sz="2000" b="1" i="0" u="none" strike="noStrike" cap="none">
                <a:solidFill>
                  <a:schemeClr val="dk1"/>
                </a:solidFill>
                <a:latin typeface="Avenir"/>
                <a:ea typeface="Avenir"/>
                <a:cs typeface="Avenir"/>
                <a:sym typeface="Avenir"/>
              </a:rPr>
              <a:t>n interpretation and application of important human rights conventions </a:t>
            </a:r>
            <a:r>
              <a:rPr lang="en-US" sz="2000">
                <a:solidFill>
                  <a:schemeClr val="dk1"/>
                </a:solidFill>
                <a:latin typeface="Avenir"/>
                <a:ea typeface="Avenir"/>
                <a:cs typeface="Avenir"/>
                <a:sym typeface="Avenir"/>
              </a:rPr>
              <a:t>(e.g.: the International Covenant on Economic, Cultural and Social Rights)</a:t>
            </a:r>
            <a:r>
              <a:rPr lang="en-US" sz="2000" b="1" i="0" u="none" strike="noStrike" cap="none">
                <a:solidFill>
                  <a:schemeClr val="dk1"/>
                </a:solidFill>
                <a:latin typeface="Avenir"/>
                <a:ea typeface="Avenir"/>
                <a:cs typeface="Avenir"/>
                <a:sym typeface="Avenir"/>
              </a:rPr>
              <a:t> to peasants and peasant. While it reflects the interpretation of huma</a:t>
            </a:r>
            <a:r>
              <a:rPr lang="en-US" sz="2000" b="1">
                <a:solidFill>
                  <a:schemeClr val="dk1"/>
                </a:solidFill>
                <a:latin typeface="Avenir"/>
                <a:ea typeface="Avenir"/>
                <a:cs typeface="Avenir"/>
                <a:sym typeface="Avenir"/>
              </a:rPr>
              <a:t>n rights conventions</a:t>
            </a:r>
            <a:r>
              <a:rPr lang="en-US" sz="2000" b="1" i="0" u="none" strike="noStrike" cap="none">
                <a:solidFill>
                  <a:schemeClr val="dk1"/>
                </a:solidFill>
                <a:latin typeface="Avenir"/>
                <a:ea typeface="Avenir"/>
                <a:cs typeface="Avenir"/>
                <a:sym typeface="Avenir"/>
              </a:rPr>
              <a:t> </a:t>
            </a:r>
            <a:r>
              <a:rPr lang="en-US" sz="2000" b="0" i="0" u="none" strike="noStrike" cap="none">
                <a:solidFill>
                  <a:schemeClr val="dk1"/>
                </a:solidFill>
                <a:latin typeface="Avenir"/>
                <a:ea typeface="Avenir"/>
                <a:cs typeface="Avenir"/>
                <a:sym typeface="Avenir"/>
              </a:rPr>
              <a:t>adopted by the United Nations General Assembly, the ter</a:t>
            </a:r>
            <a:r>
              <a:rPr lang="en-US" sz="2000">
                <a:solidFill>
                  <a:schemeClr val="dk1"/>
                </a:solidFill>
                <a:latin typeface="Avenir"/>
                <a:ea typeface="Avenir"/>
                <a:cs typeface="Avenir"/>
                <a:sym typeface="Avenir"/>
              </a:rPr>
              <a:t>ms of </a:t>
            </a:r>
            <a:r>
              <a:rPr lang="en-US" sz="2000" b="1">
                <a:solidFill>
                  <a:schemeClr val="dk1"/>
                </a:solidFill>
                <a:latin typeface="Avenir"/>
                <a:ea typeface="Avenir"/>
                <a:cs typeface="Avenir"/>
                <a:sym typeface="Avenir"/>
              </a:rPr>
              <a:t>UNDROP are not legally binding</a:t>
            </a:r>
            <a:r>
              <a:rPr lang="en-US" sz="2000" b="1" i="0" u="none" strike="noStrike" cap="none">
                <a:solidFill>
                  <a:schemeClr val="dk1"/>
                </a:solidFill>
                <a:latin typeface="Avenir"/>
                <a:ea typeface="Avenir"/>
                <a:cs typeface="Avenir"/>
                <a:sym typeface="Avenir"/>
              </a:rPr>
              <a:t>.</a:t>
            </a:r>
            <a:endParaRPr sz="1600" b="1" i="0" u="none" strike="noStrike" cap="none">
              <a:solidFill>
                <a:srgbClr val="000000"/>
              </a:solidFill>
              <a:latin typeface="Arial"/>
              <a:ea typeface="Arial"/>
              <a:cs typeface="Arial"/>
              <a:sym typeface="Arial"/>
            </a:endParaRPr>
          </a:p>
        </p:txBody>
      </p:sp>
      <p:sp>
        <p:nvSpPr>
          <p:cNvPr id="84" name="Google Shape;84;p2"/>
          <p:cNvSpPr/>
          <p:nvPr/>
        </p:nvSpPr>
        <p:spPr>
          <a:xfrm>
            <a:off x="1575485" y="4720432"/>
            <a:ext cx="9671855" cy="163055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venir"/>
                <a:ea typeface="Avenir"/>
                <a:cs typeface="Avenir"/>
                <a:sym typeface="Avenir"/>
              </a:rPr>
              <a:t>The </a:t>
            </a:r>
            <a:r>
              <a:rPr lang="en-US" sz="2000" b="1" i="0" u="none" strike="noStrike" cap="none">
                <a:solidFill>
                  <a:schemeClr val="dk1"/>
                </a:solidFill>
                <a:latin typeface="Avenir"/>
                <a:ea typeface="Avenir"/>
                <a:cs typeface="Avenir"/>
                <a:sym typeface="Avenir"/>
              </a:rPr>
              <a:t>product of advocacy, mobilization and negotiations of of peasants and farmers, indigenous people and other rural workers </a:t>
            </a:r>
            <a:r>
              <a:rPr lang="en-US" sz="2000" b="0" i="0" u="none" strike="noStrike" cap="none">
                <a:solidFill>
                  <a:schemeClr val="dk1"/>
                </a:solidFill>
                <a:latin typeface="Avenir"/>
                <a:ea typeface="Avenir"/>
                <a:cs typeface="Avenir"/>
                <a:sym typeface="Avenir"/>
              </a:rPr>
              <a:t>over a 17-year period.</a:t>
            </a:r>
            <a:endParaRPr/>
          </a:p>
        </p:txBody>
      </p:sp>
      <p:sp>
        <p:nvSpPr>
          <p:cNvPr id="85" name="Google Shape;85;p2"/>
          <p:cNvSpPr txBox="1">
            <a:spLocks noGrp="1"/>
          </p:cNvSpPr>
          <p:nvPr>
            <p:ph type="title"/>
          </p:nvPr>
        </p:nvSpPr>
        <p:spPr>
          <a:xfrm>
            <a:off x="1575486" y="195423"/>
            <a:ext cx="9041027" cy="148149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venir"/>
              <a:buNone/>
            </a:pPr>
            <a:r>
              <a:rPr lang="en-US">
                <a:latin typeface="Avenir"/>
                <a:ea typeface="Avenir"/>
                <a:cs typeface="Avenir"/>
                <a:sym typeface="Avenir"/>
              </a:rPr>
              <a:t>WHAT IS IT?</a:t>
            </a:r>
            <a:endParaRPr>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4965430" y="629268"/>
            <a:ext cx="6586491" cy="12861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a:t>UNDROP</a:t>
            </a:r>
            <a:endParaRPr/>
          </a:p>
        </p:txBody>
      </p:sp>
      <p:sp>
        <p:nvSpPr>
          <p:cNvPr id="91" name="Google Shape;91;p17"/>
          <p:cNvSpPr txBox="1">
            <a:spLocks noGrp="1"/>
          </p:cNvSpPr>
          <p:nvPr>
            <p:ph type="body" idx="1"/>
          </p:nvPr>
        </p:nvSpPr>
        <p:spPr>
          <a:xfrm>
            <a:off x="4965431" y="2438400"/>
            <a:ext cx="6586489" cy="37854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2000">
                <a:latin typeface="Avenir"/>
                <a:ea typeface="Avenir"/>
                <a:cs typeface="Avenir"/>
                <a:sym typeface="Avenir"/>
              </a:rPr>
              <a:t>Encourages the support of peasants and other people working in rural areas to enjoy physical and economic access to </a:t>
            </a:r>
            <a:r>
              <a:rPr lang="en-US" sz="2000" b="1">
                <a:solidFill>
                  <a:schemeClr val="accent3"/>
                </a:solidFill>
                <a:latin typeface="Avenir"/>
                <a:ea typeface="Avenir"/>
                <a:cs typeface="Avenir"/>
                <a:sym typeface="Avenir"/>
              </a:rPr>
              <a:t>sufficient and adequate food</a:t>
            </a:r>
            <a:r>
              <a:rPr lang="en-US" sz="2000">
                <a:latin typeface="Avenir"/>
                <a:ea typeface="Avenir"/>
                <a:cs typeface="Avenir"/>
                <a:sym typeface="Avenir"/>
              </a:rPr>
              <a:t> that is produced and consumed </a:t>
            </a:r>
            <a:r>
              <a:rPr lang="en-US" sz="2000" b="1">
                <a:solidFill>
                  <a:schemeClr val="accent3"/>
                </a:solidFill>
                <a:latin typeface="Avenir"/>
                <a:ea typeface="Avenir"/>
                <a:cs typeface="Avenir"/>
                <a:sym typeface="Avenir"/>
              </a:rPr>
              <a:t>sustainably and equitably</a:t>
            </a:r>
            <a:r>
              <a:rPr lang="en-US" sz="2000">
                <a:latin typeface="Avenir"/>
                <a:ea typeface="Avenir"/>
                <a:cs typeface="Avenir"/>
                <a:sym typeface="Avenir"/>
              </a:rPr>
              <a:t>, respecting their cultures, preserving access to food for future generations, and that ensures a physically and mentally fulfilling and dignified life for them </a:t>
            </a:r>
            <a:endParaRPr sz="2000">
              <a:latin typeface="Avenir"/>
              <a:ea typeface="Avenir"/>
              <a:cs typeface="Avenir"/>
              <a:sym typeface="Avenir"/>
            </a:endParaRPr>
          </a:p>
          <a:p>
            <a:pPr marL="457200" lvl="0" indent="0" algn="l" rtl="0">
              <a:lnSpc>
                <a:spcPct val="90000"/>
              </a:lnSpc>
              <a:spcBef>
                <a:spcPts val="1000"/>
              </a:spcBef>
              <a:spcAft>
                <a:spcPts val="0"/>
              </a:spcAft>
              <a:buNone/>
            </a:pPr>
            <a:endParaRPr sz="2000">
              <a:latin typeface="Avenir"/>
              <a:ea typeface="Avenir"/>
              <a:cs typeface="Avenir"/>
              <a:sym typeface="Avenir"/>
            </a:endParaRPr>
          </a:p>
          <a:p>
            <a:pPr marL="228600" lvl="0" indent="-101600" algn="l" rtl="0">
              <a:lnSpc>
                <a:spcPct val="90000"/>
              </a:lnSpc>
              <a:spcBef>
                <a:spcPts val="1000"/>
              </a:spcBef>
              <a:spcAft>
                <a:spcPts val="0"/>
              </a:spcAft>
              <a:buClr>
                <a:schemeClr val="dk1"/>
              </a:buClr>
              <a:buSzPts val="2000"/>
              <a:buNone/>
            </a:pPr>
            <a:endParaRPr sz="2000">
              <a:latin typeface="Avenir"/>
              <a:ea typeface="Avenir"/>
              <a:cs typeface="Avenir"/>
              <a:sym typeface="Avenir"/>
            </a:endParaRPr>
          </a:p>
        </p:txBody>
      </p:sp>
      <p:pic>
        <p:nvPicPr>
          <p:cNvPr id="92" name="Google Shape;92;p17" descr="A picture containing fan, vector graphics, device&#10;&#10;Description automatically generated"/>
          <p:cNvPicPr preferRelativeResize="0"/>
          <p:nvPr/>
        </p:nvPicPr>
        <p:blipFill rotWithShape="1">
          <a:blip r:embed="rId3">
            <a:alphaModFix/>
          </a:blip>
          <a:srcRect/>
          <a:stretch/>
        </p:blipFill>
        <p:spPr>
          <a:xfrm>
            <a:off x="20" y="10"/>
            <a:ext cx="4635571" cy="6857990"/>
          </a:xfrm>
          <a:prstGeom prst="rect">
            <a:avLst/>
          </a:prstGeom>
          <a:noFill/>
          <a:ln>
            <a:noFill/>
          </a:ln>
        </p:spPr>
      </p:pic>
      <p:cxnSp>
        <p:nvCxnSpPr>
          <p:cNvPr id="93" name="Google Shape;93;p17"/>
          <p:cNvCxnSpPr/>
          <p:nvPr/>
        </p:nvCxnSpPr>
        <p:spPr>
          <a:xfrm>
            <a:off x="5080934" y="2115117"/>
            <a:ext cx="6309360" cy="0"/>
          </a:xfrm>
          <a:prstGeom prst="straightConnector1">
            <a:avLst/>
          </a:prstGeom>
          <a:noFill/>
          <a:ln w="19050" cap="flat" cmpd="sng">
            <a:solidFill>
              <a:srgbClr val="1079E9"/>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1575525" y="203600"/>
            <a:ext cx="9041100" cy="1251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latin typeface="Avenir"/>
                <a:ea typeface="Avenir"/>
                <a:cs typeface="Avenir"/>
                <a:sym typeface="Avenir"/>
              </a:rPr>
              <a:t>WHO DOES IT REPRESENT? </a:t>
            </a:r>
            <a:endParaRPr/>
          </a:p>
        </p:txBody>
      </p:sp>
      <p:pic>
        <p:nvPicPr>
          <p:cNvPr id="99" name="Google Shape;99;p3"/>
          <p:cNvPicPr preferRelativeResize="0"/>
          <p:nvPr/>
        </p:nvPicPr>
        <p:blipFill rotWithShape="1">
          <a:blip r:embed="rId3">
            <a:alphaModFix/>
          </a:blip>
          <a:srcRect t="1611" b="58879"/>
          <a:stretch/>
        </p:blipFill>
        <p:spPr>
          <a:xfrm>
            <a:off x="26200" y="3620300"/>
            <a:ext cx="12139602" cy="3196827"/>
          </a:xfrm>
          <a:prstGeom prst="rect">
            <a:avLst/>
          </a:prstGeom>
          <a:noFill/>
          <a:ln>
            <a:noFill/>
          </a:ln>
        </p:spPr>
      </p:pic>
      <p:sp>
        <p:nvSpPr>
          <p:cNvPr id="100" name="Google Shape;100;p3"/>
          <p:cNvSpPr/>
          <p:nvPr/>
        </p:nvSpPr>
        <p:spPr>
          <a:xfrm>
            <a:off x="1260075" y="1313400"/>
            <a:ext cx="9672000" cy="215160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dk1"/>
                </a:solidFill>
                <a:latin typeface="Avenir"/>
                <a:ea typeface="Avenir"/>
                <a:cs typeface="Avenir"/>
                <a:sym typeface="Avenir"/>
              </a:rPr>
              <a:t>Peasants and other people working in rural areas who </a:t>
            </a:r>
            <a:r>
              <a:rPr lang="en-US" sz="2800" b="1" i="0" u="none" strike="noStrike" cap="none">
                <a:solidFill>
                  <a:schemeClr val="dk1"/>
                </a:solidFill>
                <a:latin typeface="Avenir"/>
                <a:ea typeface="Avenir"/>
                <a:cs typeface="Avenir"/>
                <a:sym typeface="Avenir"/>
              </a:rPr>
              <a:t>often live in poverty, are denied access to means of production and resources and are highly vulnerable to hunger and malnutrition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5"/>
          <p:cNvSpPr txBox="1">
            <a:spLocks noGrp="1"/>
          </p:cNvSpPr>
          <p:nvPr>
            <p:ph type="title"/>
          </p:nvPr>
        </p:nvSpPr>
        <p:spPr>
          <a:xfrm>
            <a:off x="1575486" y="195423"/>
            <a:ext cx="9041027" cy="148149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venir"/>
              <a:buNone/>
            </a:pPr>
            <a:r>
              <a:rPr lang="en-US" sz="4000">
                <a:latin typeface="Avenir"/>
                <a:ea typeface="Avenir"/>
                <a:cs typeface="Avenir"/>
                <a:sym typeface="Avenir"/>
              </a:rPr>
              <a:t>WHO DOES IT REPRESENT </a:t>
            </a:r>
            <a:br>
              <a:rPr lang="en-US" sz="4000">
                <a:latin typeface="Avenir"/>
                <a:ea typeface="Avenir"/>
                <a:cs typeface="Avenir"/>
                <a:sym typeface="Avenir"/>
              </a:rPr>
            </a:br>
            <a:r>
              <a:rPr lang="en-US" sz="4000">
                <a:latin typeface="Avenir"/>
                <a:ea typeface="Avenir"/>
                <a:cs typeface="Avenir"/>
                <a:sym typeface="Avenir"/>
              </a:rPr>
              <a:t>(RIGHTS-HOLDERS)?</a:t>
            </a:r>
            <a:endParaRPr sz="4000">
              <a:latin typeface="Avenir"/>
              <a:ea typeface="Avenir"/>
              <a:cs typeface="Avenir"/>
              <a:sym typeface="Avenir"/>
            </a:endParaRPr>
          </a:p>
        </p:txBody>
      </p:sp>
      <p:graphicFrame>
        <p:nvGraphicFramePr>
          <p:cNvPr id="106" name="Google Shape;106;p55"/>
          <p:cNvGraphicFramePr/>
          <p:nvPr/>
        </p:nvGraphicFramePr>
        <p:xfrm>
          <a:off x="794656" y="1581807"/>
          <a:ext cx="3000000" cy="3000000"/>
        </p:xfrm>
        <a:graphic>
          <a:graphicData uri="http://schemas.openxmlformats.org/drawingml/2006/table">
            <a:tbl>
              <a:tblPr>
                <a:noFill/>
                <a:tableStyleId>{2809B75E-F7AF-4CCB-A985-8352D9FD9736}</a:tableStyleId>
              </a:tblPr>
              <a:tblGrid>
                <a:gridCol w="2936200">
                  <a:extLst>
                    <a:ext uri="{9D8B030D-6E8A-4147-A177-3AD203B41FA5}">
                      <a16:colId xmlns:a16="http://schemas.microsoft.com/office/drawing/2014/main" val="20000"/>
                    </a:ext>
                  </a:extLst>
                </a:gridCol>
                <a:gridCol w="7666500">
                  <a:extLst>
                    <a:ext uri="{9D8B030D-6E8A-4147-A177-3AD203B41FA5}">
                      <a16:colId xmlns:a16="http://schemas.microsoft.com/office/drawing/2014/main" val="20001"/>
                    </a:ext>
                  </a:extLst>
                </a:gridCol>
              </a:tblGrid>
              <a:tr h="1240300">
                <a:tc>
                  <a:txBody>
                    <a:bodyPr/>
                    <a:lstStyle/>
                    <a:p>
                      <a:pPr marL="0" marR="0" lvl="1" indent="0" algn="ctr" rtl="0">
                        <a:lnSpc>
                          <a:spcPct val="100000"/>
                        </a:lnSpc>
                        <a:spcBef>
                          <a:spcPts val="0"/>
                        </a:spcBef>
                        <a:spcAft>
                          <a:spcPts val="0"/>
                        </a:spcAft>
                        <a:buNone/>
                      </a:pPr>
                      <a:r>
                        <a:rPr lang="en-US" sz="2000" b="1" u="none" strike="noStrike" cap="none">
                          <a:latin typeface="Avenir"/>
                          <a:ea typeface="Avenir"/>
                          <a:cs typeface="Avenir"/>
                          <a:sym typeface="Avenir"/>
                        </a:rPr>
                        <a:t>Peasants</a:t>
                      </a:r>
                      <a:endParaRPr sz="2000" b="1" i="0" u="none" strike="noStrike" cap="none">
                        <a:solidFill>
                          <a:schemeClr val="dk1"/>
                        </a:solidFill>
                        <a:latin typeface="Avenir"/>
                        <a:ea typeface="Avenir"/>
                        <a:cs typeface="Avenir"/>
                        <a:sym typeface="Avenir"/>
                      </a:endParaRPr>
                    </a:p>
                  </a:txBody>
                  <a:tcPr marL="91450" marR="91450" marT="45725" marB="45725" anchor="ctr">
                    <a:solidFill>
                      <a:srgbClr val="E9F5F2"/>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b="0" u="none" strike="noStrike" cap="none">
                        <a:latin typeface="Avenir"/>
                        <a:ea typeface="Avenir"/>
                        <a:cs typeface="Avenir"/>
                        <a:sym typeface="Avenir"/>
                      </a:endParaRPr>
                    </a:p>
                    <a:p>
                      <a:pPr marL="0" marR="0" lvl="0" indent="0" algn="l" rtl="0">
                        <a:lnSpc>
                          <a:spcPct val="100000"/>
                        </a:lnSpc>
                        <a:spcBef>
                          <a:spcPts val="0"/>
                        </a:spcBef>
                        <a:spcAft>
                          <a:spcPts val="0"/>
                        </a:spcAft>
                        <a:buClr>
                          <a:srgbClr val="000000"/>
                        </a:buClr>
                        <a:buSzPts val="2000"/>
                        <a:buFont typeface="Arial"/>
                        <a:buNone/>
                      </a:pPr>
                      <a:r>
                        <a:rPr lang="en-US" sz="2000" b="0" u="none" strike="noStrike" cap="none">
                          <a:latin typeface="Avenir"/>
                          <a:ea typeface="Avenir"/>
                          <a:cs typeface="Avenir"/>
                          <a:sym typeface="Avenir"/>
                        </a:rPr>
                        <a:t>Engage in small-scale agriculture by themselves or in community,  for themselves or for the market, who relies primarily on family or non-monetized labor and who relation to the land is one of dependency and attachment </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venir"/>
                        <a:ea typeface="Avenir"/>
                        <a:cs typeface="Avenir"/>
                        <a:sym typeface="Avenir"/>
                      </a:endParaRPr>
                    </a:p>
                  </a:txBody>
                  <a:tcPr marL="91450" marR="91450" marT="45725" marB="45725" anchor="ctr"/>
                </a:tc>
                <a:extLst>
                  <a:ext uri="{0D108BD9-81ED-4DB2-BD59-A6C34878D82A}">
                    <a16:rowId xmlns:a16="http://schemas.microsoft.com/office/drawing/2014/main" val="10000"/>
                  </a:ext>
                </a:extLst>
              </a:tr>
              <a:tr h="1240300">
                <a:tc rowSpan="2">
                  <a:txBody>
                    <a:bodyPr/>
                    <a:lstStyle/>
                    <a:p>
                      <a:pPr marL="0" marR="0" lvl="1" indent="0" algn="ctr" rtl="0">
                        <a:lnSpc>
                          <a:spcPct val="100000"/>
                        </a:lnSpc>
                        <a:spcBef>
                          <a:spcPts val="0"/>
                        </a:spcBef>
                        <a:spcAft>
                          <a:spcPts val="0"/>
                        </a:spcAft>
                        <a:buNone/>
                      </a:pPr>
                      <a:r>
                        <a:rPr lang="en-US" sz="2000" b="1" u="none" strike="noStrike" cap="none">
                          <a:latin typeface="Avenir"/>
                          <a:ea typeface="Avenir"/>
                          <a:cs typeface="Avenir"/>
                          <a:sym typeface="Avenir"/>
                        </a:rPr>
                        <a:t>Other rural people</a:t>
                      </a:r>
                      <a:endParaRPr sz="2000" b="1" i="0" u="none" strike="noStrike" cap="none">
                        <a:solidFill>
                          <a:schemeClr val="dk1"/>
                        </a:solidFill>
                        <a:latin typeface="Avenir"/>
                        <a:ea typeface="Avenir"/>
                        <a:cs typeface="Avenir"/>
                        <a:sym typeface="Avenir"/>
                      </a:endParaRPr>
                    </a:p>
                  </a:txBody>
                  <a:tcPr marL="91450" marR="91450" marT="45725" marB="45725" anchor="ctr">
                    <a:solidFill>
                      <a:srgbClr val="E9F5F2"/>
                    </a:solidFill>
                  </a:tcPr>
                </a:tc>
                <a:tc>
                  <a:txBody>
                    <a:bodyPr/>
                    <a:lstStyle/>
                    <a:p>
                      <a:pPr marL="0" marR="0" lvl="0" indent="0" algn="l" rtl="0">
                        <a:lnSpc>
                          <a:spcPct val="100000"/>
                        </a:lnSpc>
                        <a:spcBef>
                          <a:spcPts val="0"/>
                        </a:spcBef>
                        <a:spcAft>
                          <a:spcPts val="0"/>
                        </a:spcAft>
                        <a:buNone/>
                      </a:pPr>
                      <a:endParaRPr sz="2000" b="0" u="none" strike="noStrike" cap="none">
                        <a:latin typeface="Avenir"/>
                        <a:ea typeface="Avenir"/>
                        <a:cs typeface="Avenir"/>
                        <a:sym typeface="Avenir"/>
                      </a:endParaRPr>
                    </a:p>
                    <a:p>
                      <a:pPr marL="0" marR="0" lvl="0" indent="0" algn="l" rtl="0">
                        <a:lnSpc>
                          <a:spcPct val="100000"/>
                        </a:lnSpc>
                        <a:spcBef>
                          <a:spcPts val="0"/>
                        </a:spcBef>
                        <a:spcAft>
                          <a:spcPts val="0"/>
                        </a:spcAft>
                        <a:buNone/>
                      </a:pPr>
                      <a:r>
                        <a:rPr lang="en-US" sz="2000" b="0" u="none" strike="noStrike" cap="none">
                          <a:latin typeface="Avenir"/>
                          <a:ea typeface="Avenir"/>
                          <a:cs typeface="Avenir"/>
                          <a:sym typeface="Avenir"/>
                        </a:rPr>
                        <a:t>Involved in artisanal or small-scale agriculture, crop planting, livestock raising, pastoralism, fishing, forestry, hunting or gathering, handicrafts related to agriculture or a related occupation in rural areas</a:t>
                      </a:r>
                      <a:endParaRPr/>
                    </a:p>
                    <a:p>
                      <a:pPr marL="0" marR="0" lvl="0" indent="0" algn="l" rtl="0">
                        <a:lnSpc>
                          <a:spcPct val="100000"/>
                        </a:lnSpc>
                        <a:spcBef>
                          <a:spcPts val="0"/>
                        </a:spcBef>
                        <a:spcAft>
                          <a:spcPts val="0"/>
                        </a:spcAft>
                        <a:buNone/>
                      </a:pPr>
                      <a:endParaRPr sz="2000" b="0" i="0" u="none" strike="noStrike" cap="none">
                        <a:solidFill>
                          <a:schemeClr val="dk1"/>
                        </a:solidFill>
                        <a:latin typeface="Avenir"/>
                        <a:ea typeface="Avenir"/>
                        <a:cs typeface="Avenir"/>
                        <a:sym typeface="Avenir"/>
                      </a:endParaRPr>
                    </a:p>
                  </a:txBody>
                  <a:tcPr marL="91450" marR="91450" marT="45725" marB="45725" anchor="ctr"/>
                </a:tc>
                <a:extLst>
                  <a:ext uri="{0D108BD9-81ED-4DB2-BD59-A6C34878D82A}">
                    <a16:rowId xmlns:a16="http://schemas.microsoft.com/office/drawing/2014/main" val="10001"/>
                  </a:ext>
                </a:extLst>
              </a:tr>
              <a:tr h="1240300">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2000" b="0" u="none" strike="noStrike" cap="none">
                          <a:latin typeface="Avenir"/>
                          <a:ea typeface="Avenir"/>
                          <a:cs typeface="Avenir"/>
                          <a:sym typeface="Avenir"/>
                        </a:rPr>
                        <a:t>Indigenous peoples, transhumant, nomadic, landless people, hired workers, migrant workers, seasonal workers</a:t>
                      </a:r>
                      <a:endParaRPr/>
                    </a:p>
                    <a:p>
                      <a:pPr marL="0" marR="0" lvl="0" indent="0" algn="l" rtl="0">
                        <a:lnSpc>
                          <a:spcPct val="100000"/>
                        </a:lnSpc>
                        <a:spcBef>
                          <a:spcPts val="0"/>
                        </a:spcBef>
                        <a:spcAft>
                          <a:spcPts val="0"/>
                        </a:spcAft>
                        <a:buNone/>
                      </a:pPr>
                      <a:endParaRPr sz="2000" b="0" i="0" u="none" strike="noStrike" cap="none">
                        <a:solidFill>
                          <a:schemeClr val="dk1"/>
                        </a:solidFill>
                        <a:latin typeface="Avenir"/>
                        <a:ea typeface="Avenir"/>
                        <a:cs typeface="Avenir"/>
                        <a:sym typeface="Avenir"/>
                      </a:endParaRPr>
                    </a:p>
                  </a:txBody>
                  <a:tcPr marL="91450" marR="91450" marT="45725" marB="45725"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Avenir"/>
                <a:ea typeface="Avenir"/>
                <a:cs typeface="Avenir"/>
                <a:sym typeface="Avenir"/>
              </a:rPr>
              <a:t>The UNDROP supports</a:t>
            </a:r>
            <a:r>
              <a:rPr lang="en-US"/>
              <a:t>:</a:t>
            </a:r>
            <a:endParaRPr/>
          </a:p>
        </p:txBody>
      </p:sp>
      <p:sp>
        <p:nvSpPr>
          <p:cNvPr id="112" name="Google Shape;112;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grpSp>
        <p:nvGrpSpPr>
          <p:cNvPr id="113" name="Google Shape;113;p18"/>
          <p:cNvGrpSpPr/>
          <p:nvPr/>
        </p:nvGrpSpPr>
        <p:grpSpPr>
          <a:xfrm>
            <a:off x="662713" y="1752593"/>
            <a:ext cx="6241850" cy="4770000"/>
            <a:chOff x="212177" y="54125"/>
            <a:chExt cx="6241850" cy="4770000"/>
          </a:xfrm>
        </p:grpSpPr>
        <p:sp>
          <p:nvSpPr>
            <p:cNvPr id="114" name="Google Shape;114;p18"/>
            <p:cNvSpPr/>
            <p:nvPr/>
          </p:nvSpPr>
          <p:spPr>
            <a:xfrm>
              <a:off x="563177" y="54125"/>
              <a:ext cx="1098000" cy="1098000"/>
            </a:xfrm>
            <a:prstGeom prst="ellipse">
              <a:avLst/>
            </a:prstGeom>
            <a:solidFill>
              <a:srgbClr val="D1E1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8"/>
            <p:cNvSpPr/>
            <p:nvPr/>
          </p:nvSpPr>
          <p:spPr>
            <a:xfrm>
              <a:off x="797177" y="288125"/>
              <a:ext cx="630000" cy="6300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8"/>
            <p:cNvSpPr/>
            <p:nvPr/>
          </p:nvSpPr>
          <p:spPr>
            <a:xfrm>
              <a:off x="212177" y="1494125"/>
              <a:ext cx="180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8"/>
            <p:cNvSpPr txBox="1"/>
            <p:nvPr/>
          </p:nvSpPr>
          <p:spPr>
            <a:xfrm>
              <a:off x="212177" y="1494125"/>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Calibri"/>
                <a:buNone/>
              </a:pPr>
              <a:r>
                <a:rPr lang="en-US" sz="1500" b="0" i="0" u="none" strike="noStrike" cap="none">
                  <a:solidFill>
                    <a:schemeClr val="dk1"/>
                  </a:solidFill>
                  <a:latin typeface="Avenir"/>
                  <a:ea typeface="Avenir"/>
                  <a:cs typeface="Avenir"/>
                  <a:sym typeface="Avenir"/>
                </a:rPr>
                <a:t>ACCESS TO HEALTHY FOOD</a:t>
              </a:r>
              <a:endParaRPr sz="1500" b="0" i="0" u="none" strike="noStrike" cap="none">
                <a:solidFill>
                  <a:schemeClr val="dk1"/>
                </a:solidFill>
                <a:latin typeface="Avenir"/>
                <a:ea typeface="Avenir"/>
                <a:cs typeface="Avenir"/>
                <a:sym typeface="Avenir"/>
              </a:endParaRPr>
            </a:p>
          </p:txBody>
        </p:sp>
        <p:sp>
          <p:nvSpPr>
            <p:cNvPr id="118" name="Google Shape;118;p18"/>
            <p:cNvSpPr/>
            <p:nvPr/>
          </p:nvSpPr>
          <p:spPr>
            <a:xfrm>
              <a:off x="2678177" y="54125"/>
              <a:ext cx="1098000" cy="1098000"/>
            </a:xfrm>
            <a:prstGeom prst="ellipse">
              <a:avLst/>
            </a:prstGeom>
            <a:solidFill>
              <a:srgbClr val="D1E1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8"/>
            <p:cNvSpPr/>
            <p:nvPr/>
          </p:nvSpPr>
          <p:spPr>
            <a:xfrm>
              <a:off x="2912177" y="288125"/>
              <a:ext cx="630000" cy="6300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8"/>
            <p:cNvSpPr/>
            <p:nvPr/>
          </p:nvSpPr>
          <p:spPr>
            <a:xfrm>
              <a:off x="2327177" y="1494125"/>
              <a:ext cx="180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8"/>
            <p:cNvSpPr txBox="1"/>
            <p:nvPr/>
          </p:nvSpPr>
          <p:spPr>
            <a:xfrm>
              <a:off x="2327177" y="1494125"/>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Calibri"/>
                <a:buNone/>
              </a:pPr>
              <a:r>
                <a:rPr lang="en-US" sz="1600" b="0" i="0" u="none" strike="noStrike" cap="none">
                  <a:solidFill>
                    <a:schemeClr val="dk1"/>
                  </a:solidFill>
                  <a:latin typeface="Avenir"/>
                  <a:ea typeface="Avenir"/>
                  <a:cs typeface="Avenir"/>
                  <a:sym typeface="Avenir"/>
                </a:rPr>
                <a:t>EDUCATION AND LITERACY</a:t>
              </a:r>
              <a:endParaRPr sz="1600" b="0" i="0" u="none" strike="noStrike" cap="none">
                <a:solidFill>
                  <a:schemeClr val="dk1"/>
                </a:solidFill>
                <a:latin typeface="Avenir"/>
                <a:ea typeface="Avenir"/>
                <a:cs typeface="Avenir"/>
                <a:sym typeface="Avenir"/>
              </a:endParaRPr>
            </a:p>
          </p:txBody>
        </p:sp>
        <p:sp>
          <p:nvSpPr>
            <p:cNvPr id="122" name="Google Shape;122;p18"/>
            <p:cNvSpPr/>
            <p:nvPr/>
          </p:nvSpPr>
          <p:spPr>
            <a:xfrm>
              <a:off x="4918437" y="54125"/>
              <a:ext cx="1098000" cy="1098000"/>
            </a:xfrm>
            <a:prstGeom prst="ellipse">
              <a:avLst/>
            </a:prstGeom>
            <a:solidFill>
              <a:srgbClr val="D1E1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8"/>
            <p:cNvSpPr/>
            <p:nvPr/>
          </p:nvSpPr>
          <p:spPr>
            <a:xfrm>
              <a:off x="5152437" y="288125"/>
              <a:ext cx="630000" cy="630000"/>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8"/>
            <p:cNvSpPr/>
            <p:nvPr/>
          </p:nvSpPr>
          <p:spPr>
            <a:xfrm>
              <a:off x="4442177" y="1494125"/>
              <a:ext cx="180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8"/>
            <p:cNvSpPr txBox="1"/>
            <p:nvPr/>
          </p:nvSpPr>
          <p:spPr>
            <a:xfrm>
              <a:off x="4372602" y="1494125"/>
              <a:ext cx="2081425"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Calibri"/>
                <a:buNone/>
              </a:pPr>
              <a:r>
                <a:rPr lang="en-US" sz="1600" b="0" i="0" u="none" strike="noStrike" cap="none">
                  <a:solidFill>
                    <a:schemeClr val="dk1"/>
                  </a:solidFill>
                  <a:latin typeface="Avenir"/>
                  <a:ea typeface="Avenir"/>
                  <a:cs typeface="Avenir"/>
                  <a:sym typeface="Avenir"/>
                </a:rPr>
                <a:t>TRADITIONAL AND CULTURAL MEANS OF AGRICULTURE</a:t>
              </a:r>
              <a:endParaRPr sz="1600" b="0" i="0" u="none" strike="noStrike" cap="none">
                <a:solidFill>
                  <a:srgbClr val="000000"/>
                </a:solidFill>
                <a:latin typeface="Avenir"/>
                <a:ea typeface="Avenir"/>
                <a:cs typeface="Avenir"/>
                <a:sym typeface="Avenir"/>
              </a:endParaRPr>
            </a:p>
          </p:txBody>
        </p:sp>
        <p:sp>
          <p:nvSpPr>
            <p:cNvPr id="126" name="Google Shape;126;p18"/>
            <p:cNvSpPr/>
            <p:nvPr/>
          </p:nvSpPr>
          <p:spPr>
            <a:xfrm>
              <a:off x="1620677" y="2664125"/>
              <a:ext cx="1098000" cy="1098000"/>
            </a:xfrm>
            <a:prstGeom prst="ellipse">
              <a:avLst/>
            </a:prstGeom>
            <a:solidFill>
              <a:srgbClr val="D1E1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8"/>
            <p:cNvSpPr/>
            <p:nvPr/>
          </p:nvSpPr>
          <p:spPr>
            <a:xfrm>
              <a:off x="1854677" y="2898125"/>
              <a:ext cx="630000" cy="630000"/>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8"/>
            <p:cNvSpPr/>
            <p:nvPr/>
          </p:nvSpPr>
          <p:spPr>
            <a:xfrm>
              <a:off x="1269677" y="4104125"/>
              <a:ext cx="180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8"/>
            <p:cNvSpPr txBox="1"/>
            <p:nvPr/>
          </p:nvSpPr>
          <p:spPr>
            <a:xfrm>
              <a:off x="1268022" y="4031093"/>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Calibri"/>
                <a:buNone/>
              </a:pPr>
              <a:r>
                <a:rPr lang="en-US" sz="1600" b="0" i="0" u="none" strike="noStrike" cap="none">
                  <a:solidFill>
                    <a:schemeClr val="dk1"/>
                  </a:solidFill>
                  <a:latin typeface="Avenir"/>
                  <a:ea typeface="Avenir"/>
                  <a:cs typeface="Avenir"/>
                  <a:sym typeface="Avenir"/>
                </a:rPr>
                <a:t>ACCESS TO SEEDS AND LAND</a:t>
              </a:r>
              <a:endParaRPr sz="1600" b="0" i="0" u="none" strike="noStrike" cap="none">
                <a:solidFill>
                  <a:schemeClr val="dk1"/>
                </a:solidFill>
                <a:latin typeface="Avenir"/>
                <a:ea typeface="Avenir"/>
                <a:cs typeface="Avenir"/>
                <a:sym typeface="Avenir"/>
              </a:endParaRPr>
            </a:p>
          </p:txBody>
        </p:sp>
        <p:sp>
          <p:nvSpPr>
            <p:cNvPr id="130" name="Google Shape;130;p18"/>
            <p:cNvSpPr/>
            <p:nvPr/>
          </p:nvSpPr>
          <p:spPr>
            <a:xfrm>
              <a:off x="3735677" y="2664125"/>
              <a:ext cx="1098000" cy="1098000"/>
            </a:xfrm>
            <a:prstGeom prst="ellipse">
              <a:avLst/>
            </a:prstGeom>
            <a:solidFill>
              <a:srgbClr val="D1E1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8"/>
            <p:cNvSpPr/>
            <p:nvPr/>
          </p:nvSpPr>
          <p:spPr>
            <a:xfrm>
              <a:off x="3969677" y="2898125"/>
              <a:ext cx="630000" cy="630000"/>
            </a:xfrm>
            <a:prstGeom prst="rect">
              <a:avLst/>
            </a:prstGeom>
            <a:blipFill rotWithShape="1">
              <a:blip r:embed="rId7">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8"/>
            <p:cNvSpPr/>
            <p:nvPr/>
          </p:nvSpPr>
          <p:spPr>
            <a:xfrm>
              <a:off x="3384677" y="4104125"/>
              <a:ext cx="180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8"/>
            <p:cNvSpPr txBox="1"/>
            <p:nvPr/>
          </p:nvSpPr>
          <p:spPr>
            <a:xfrm>
              <a:off x="3144555" y="4000135"/>
              <a:ext cx="2500909"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Calibri"/>
                <a:buNone/>
              </a:pPr>
              <a:r>
                <a:rPr lang="en-US" sz="1600" b="0" i="0" u="none" strike="noStrike" cap="none">
                  <a:solidFill>
                    <a:schemeClr val="dk1"/>
                  </a:solidFill>
                  <a:latin typeface="Avenir"/>
                  <a:ea typeface="Avenir"/>
                  <a:cs typeface="Avenir"/>
                  <a:sym typeface="Avenir"/>
                </a:rPr>
                <a:t>SAFE AND HEALTHY WORKING CONDITIONS</a:t>
              </a:r>
              <a:endParaRPr sz="1600" b="0" i="0" u="none" strike="noStrike" cap="none">
                <a:solidFill>
                  <a:schemeClr val="dk1"/>
                </a:solidFill>
                <a:latin typeface="Avenir"/>
                <a:ea typeface="Avenir"/>
                <a:cs typeface="Avenir"/>
                <a:sym typeface="Avenir"/>
              </a:endParaRPr>
            </a:p>
          </p:txBody>
        </p:sp>
      </p:grpSp>
      <p:sp>
        <p:nvSpPr>
          <p:cNvPr id="134" name="Google Shape;134;p18"/>
          <p:cNvSpPr txBox="1"/>
          <p:nvPr/>
        </p:nvSpPr>
        <p:spPr>
          <a:xfrm>
            <a:off x="7990083" y="3177115"/>
            <a:ext cx="3680372" cy="1200288"/>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venir"/>
                <a:ea typeface="Avenir"/>
                <a:cs typeface="Avenir"/>
                <a:sym typeface="Avenir"/>
              </a:rPr>
              <a:t>For peasants and other rural people </a:t>
            </a:r>
            <a:r>
              <a:rPr lang="en-US" sz="2400" b="1" i="0" u="none" strike="noStrike" cap="none">
                <a:solidFill>
                  <a:schemeClr val="dk1"/>
                </a:solidFill>
                <a:latin typeface="Avenir"/>
                <a:ea typeface="Avenir"/>
                <a:cs typeface="Avenir"/>
                <a:sym typeface="Avenir"/>
              </a:rPr>
              <a:t>and their dependents</a:t>
            </a:r>
            <a:endParaRPr sz="2400" b="1" i="0" u="none" strike="noStrike" cap="none">
              <a:solidFill>
                <a:schemeClr val="dk1"/>
              </a:solidFill>
              <a:latin typeface="Avenir"/>
              <a:ea typeface="Avenir"/>
              <a:cs typeface="Avenir"/>
              <a:sym typeface="Avenir"/>
            </a:endParaRPr>
          </a:p>
        </p:txBody>
      </p:sp>
      <p:sp>
        <p:nvSpPr>
          <p:cNvPr id="135" name="Google Shape;135;p18"/>
          <p:cNvSpPr/>
          <p:nvPr/>
        </p:nvSpPr>
        <p:spPr>
          <a:xfrm>
            <a:off x="6904564" y="1702188"/>
            <a:ext cx="808463" cy="4646340"/>
          </a:xfrm>
          <a:prstGeom prst="righ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6"/>
          <p:cNvSpPr txBox="1">
            <a:spLocks noGrp="1"/>
          </p:cNvSpPr>
          <p:nvPr>
            <p:ph type="title"/>
          </p:nvPr>
        </p:nvSpPr>
        <p:spPr>
          <a:xfrm>
            <a:off x="795275" y="10"/>
            <a:ext cx="10515600" cy="1005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sz="4000">
                <a:latin typeface="Avenir"/>
                <a:ea typeface="Avenir"/>
                <a:cs typeface="Avenir"/>
                <a:sym typeface="Avenir"/>
              </a:rPr>
              <a:t>What does UNDROP recognize?</a:t>
            </a:r>
            <a:endParaRPr/>
          </a:p>
        </p:txBody>
      </p:sp>
      <p:sp>
        <p:nvSpPr>
          <p:cNvPr id="141" name="Google Shape;141;p56"/>
          <p:cNvSpPr txBox="1">
            <a:spLocks noGrp="1"/>
          </p:cNvSpPr>
          <p:nvPr>
            <p:ph type="body" idx="1"/>
          </p:nvPr>
        </p:nvSpPr>
        <p:spPr>
          <a:xfrm>
            <a:off x="403525" y="833475"/>
            <a:ext cx="5706300" cy="10860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b="1">
                <a:latin typeface="Avenir"/>
                <a:ea typeface="Avenir"/>
                <a:cs typeface="Avenir"/>
                <a:sym typeface="Avenir"/>
              </a:rPr>
              <a:t>The rights … </a:t>
            </a:r>
            <a:endParaRPr/>
          </a:p>
        </p:txBody>
      </p:sp>
      <p:graphicFrame>
        <p:nvGraphicFramePr>
          <p:cNvPr id="142" name="Google Shape;142;p56"/>
          <p:cNvGraphicFramePr/>
          <p:nvPr/>
        </p:nvGraphicFramePr>
        <p:xfrm>
          <a:off x="632131" y="1315925"/>
          <a:ext cx="3000000" cy="3000000"/>
        </p:xfrm>
        <a:graphic>
          <a:graphicData uri="http://schemas.openxmlformats.org/drawingml/2006/table">
            <a:tbl>
              <a:tblPr firstRow="1" bandRow="1">
                <a:noFill/>
                <a:tableStyleId>{7E91F0C3-98EE-4460-BA82-361930453ED4}</a:tableStyleId>
              </a:tblPr>
              <a:tblGrid>
                <a:gridCol w="528875">
                  <a:extLst>
                    <a:ext uri="{9D8B030D-6E8A-4147-A177-3AD203B41FA5}">
                      <a16:colId xmlns:a16="http://schemas.microsoft.com/office/drawing/2014/main" val="20000"/>
                    </a:ext>
                  </a:extLst>
                </a:gridCol>
                <a:gridCol w="4774750">
                  <a:extLst>
                    <a:ext uri="{9D8B030D-6E8A-4147-A177-3AD203B41FA5}">
                      <a16:colId xmlns:a16="http://schemas.microsoft.com/office/drawing/2014/main" val="20001"/>
                    </a:ext>
                  </a:extLst>
                </a:gridCol>
                <a:gridCol w="499050">
                  <a:extLst>
                    <a:ext uri="{9D8B030D-6E8A-4147-A177-3AD203B41FA5}">
                      <a16:colId xmlns:a16="http://schemas.microsoft.com/office/drawing/2014/main" val="20002"/>
                    </a:ext>
                  </a:extLst>
                </a:gridCol>
                <a:gridCol w="5306475">
                  <a:extLst>
                    <a:ext uri="{9D8B030D-6E8A-4147-A177-3AD203B41FA5}">
                      <a16:colId xmlns:a16="http://schemas.microsoft.com/office/drawing/2014/main" val="20003"/>
                    </a:ext>
                  </a:extLst>
                </a:gridCol>
              </a:tblGrid>
              <a:tr h="616925">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venir"/>
                          <a:ea typeface="Avenir"/>
                          <a:cs typeface="Avenir"/>
                          <a:sym typeface="Avenir"/>
                        </a:rPr>
                        <a:t>1</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None/>
                      </a:pPr>
                      <a:r>
                        <a:rPr lang="en-US" sz="1800" b="0" u="none" strike="noStrike" cap="none">
                          <a:solidFill>
                            <a:schemeClr val="dk1"/>
                          </a:solidFill>
                          <a:latin typeface="Avenir"/>
                          <a:ea typeface="Avenir"/>
                          <a:cs typeface="Avenir"/>
                          <a:sym typeface="Avenir"/>
                        </a:rPr>
                        <a:t>Of peasant women and other women working in rural areas</a:t>
                      </a:r>
                      <a:endParaRPr sz="1800" b="0" i="0" u="none" strike="noStrike" cap="none">
                        <a:solidFill>
                          <a:schemeClr val="dk1"/>
                        </a:solidFill>
                        <a:latin typeface="Avenir"/>
                        <a:ea typeface="Avenir"/>
                        <a:cs typeface="Avenir"/>
                        <a:sym typeface="Aveni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venir"/>
                          <a:ea typeface="Avenir"/>
                          <a:cs typeface="Avenir"/>
                          <a:sym typeface="Avenir"/>
                        </a:rPr>
                        <a:t>6</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solidFill>
                            <a:schemeClr val="dk1"/>
                          </a:solidFill>
                          <a:latin typeface="Avenir"/>
                          <a:ea typeface="Avenir"/>
                          <a:cs typeface="Avenir"/>
                          <a:sym typeface="Avenir"/>
                        </a:rPr>
                        <a:t>To food sovereignty</a:t>
                      </a:r>
                      <a:r>
                        <a:rPr lang="en-US" sz="1800" b="0">
                          <a:latin typeface="Avenir"/>
                          <a:ea typeface="Avenir"/>
                          <a:cs typeface="Avenir"/>
                          <a:sym typeface="Avenir"/>
                        </a:rPr>
                        <a:t> (defined as participation in decision-making processes on food &amp; agriculture policy, the right to healthy and adequate food produced through ecologically sound and sustainable methods that respect their cultures) and the collective right to a healthy environment</a:t>
                      </a:r>
                      <a:endParaRPr sz="1800" b="0" i="0" u="none" strike="noStrike" cap="none">
                        <a:solidFill>
                          <a:schemeClr val="dk1"/>
                        </a:solidFill>
                        <a:latin typeface="Avenir"/>
                        <a:ea typeface="Avenir"/>
                        <a:cs typeface="Avenir"/>
                        <a:sym typeface="Aveni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98750">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venir"/>
                          <a:ea typeface="Avenir"/>
                          <a:cs typeface="Avenir"/>
                          <a:sym typeface="Avenir"/>
                        </a:rPr>
                        <a:t>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None/>
                      </a:pPr>
                      <a:r>
                        <a:rPr lang="en-US" sz="1800" b="0" u="none" strike="noStrike" cap="none">
                          <a:solidFill>
                            <a:schemeClr val="dk1"/>
                          </a:solidFill>
                          <a:latin typeface="Avenir"/>
                          <a:ea typeface="Avenir"/>
                          <a:cs typeface="Avenir"/>
                          <a:sym typeface="Avenir"/>
                        </a:rPr>
                        <a:t>To seek, receive, develop and impart information, about processing, marketing and distribution of their peasants’ products.</a:t>
                      </a:r>
                      <a:endParaRPr sz="1800" b="0" i="0" u="none" strike="noStrike" cap="none">
                        <a:solidFill>
                          <a:schemeClr val="dk1"/>
                        </a:solidFill>
                        <a:latin typeface="Avenir"/>
                        <a:ea typeface="Avenir"/>
                        <a:cs typeface="Avenir"/>
                        <a:sym typeface="Aveni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F5F2"/>
                    </a:solidFill>
                  </a:tcPr>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venir"/>
                          <a:ea typeface="Avenir"/>
                          <a:cs typeface="Avenir"/>
                          <a:sym typeface="Avenir"/>
                        </a:rPr>
                        <a:t>7</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None/>
                      </a:pPr>
                      <a:r>
                        <a:rPr lang="en-US" sz="1800" b="0" u="none" strike="noStrike" cap="none">
                          <a:solidFill>
                            <a:schemeClr val="dk1"/>
                          </a:solidFill>
                          <a:latin typeface="Avenir"/>
                          <a:ea typeface="Avenir"/>
                          <a:cs typeface="Avenir"/>
                          <a:sym typeface="Avenir"/>
                        </a:rPr>
                        <a:t>To an adequate standard of living</a:t>
                      </a:r>
                      <a:endParaRPr sz="1800" b="0" i="0" u="none" strike="noStrike" cap="none">
                        <a:solidFill>
                          <a:schemeClr val="dk1"/>
                        </a:solidFill>
                        <a:latin typeface="Avenir"/>
                        <a:ea typeface="Avenir"/>
                        <a:cs typeface="Avenir"/>
                        <a:sym typeface="Aveni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alpha val="20000"/>
                      </a:schemeClr>
                    </a:solidFill>
                  </a:tcPr>
                </a:tc>
                <a:extLst>
                  <a:ext uri="{0D108BD9-81ED-4DB2-BD59-A6C34878D82A}">
                    <a16:rowId xmlns:a16="http://schemas.microsoft.com/office/drawing/2014/main" val="10001"/>
                  </a:ext>
                </a:extLst>
              </a:tr>
              <a:tr h="465275">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venir"/>
                          <a:ea typeface="Avenir"/>
                          <a:cs typeface="Avenir"/>
                          <a:sym typeface="Avenir"/>
                        </a:rPr>
                        <a:t>3</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None/>
                      </a:pPr>
                      <a:r>
                        <a:rPr lang="en-US" sz="1800" b="0" u="none" strike="noStrike" cap="none">
                          <a:solidFill>
                            <a:schemeClr val="dk1"/>
                          </a:solidFill>
                          <a:latin typeface="Avenir"/>
                          <a:ea typeface="Avenir"/>
                          <a:cs typeface="Avenir"/>
                          <a:sym typeface="Avenir"/>
                        </a:rPr>
                        <a:t>To access to justice</a:t>
                      </a:r>
                      <a:endParaRPr sz="1800" b="0" i="0" u="none" strike="noStrike" cap="none">
                        <a:solidFill>
                          <a:schemeClr val="dk1"/>
                        </a:solidFill>
                        <a:latin typeface="Avenir"/>
                        <a:ea typeface="Avenir"/>
                        <a:cs typeface="Avenir"/>
                        <a:sym typeface="Aveni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venir"/>
                          <a:ea typeface="Avenir"/>
                          <a:cs typeface="Avenir"/>
                          <a:sym typeface="Avenir"/>
                        </a:rPr>
                        <a:t>8</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None/>
                      </a:pPr>
                      <a:r>
                        <a:rPr lang="en-US" sz="1800" b="0" u="none" strike="noStrike" cap="none">
                          <a:solidFill>
                            <a:schemeClr val="dk1"/>
                          </a:solidFill>
                          <a:latin typeface="Avenir"/>
                          <a:ea typeface="Avenir"/>
                          <a:cs typeface="Avenir"/>
                          <a:sym typeface="Avenir"/>
                        </a:rPr>
                        <a:t>To social security, the right to health and the right to housing</a:t>
                      </a:r>
                      <a:endParaRPr sz="1800" b="0" i="0" u="none" strike="noStrike" cap="none">
                        <a:solidFill>
                          <a:schemeClr val="dk1"/>
                        </a:solidFill>
                        <a:latin typeface="Avenir"/>
                        <a:ea typeface="Avenir"/>
                        <a:cs typeface="Avenir"/>
                        <a:sym typeface="Aveni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65275">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venir"/>
                          <a:ea typeface="Avenir"/>
                          <a:cs typeface="Avenir"/>
                          <a:sym typeface="Avenir"/>
                        </a:rPr>
                        <a:t>4</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None/>
                      </a:pPr>
                      <a:r>
                        <a:rPr lang="en-US" sz="1800" b="0" u="none" strike="noStrike" cap="none">
                          <a:solidFill>
                            <a:schemeClr val="dk1"/>
                          </a:solidFill>
                          <a:latin typeface="Avenir"/>
                          <a:ea typeface="Avenir"/>
                          <a:cs typeface="Avenir"/>
                          <a:sym typeface="Avenir"/>
                        </a:rPr>
                        <a:t>To access to land </a:t>
                      </a:r>
                      <a:r>
                        <a:rPr lang="en-US" sz="1800">
                          <a:latin typeface="Avenir"/>
                          <a:ea typeface="Avenir"/>
                          <a:cs typeface="Avenir"/>
                          <a:sym typeface="Avenir"/>
                        </a:rPr>
                        <a:t>- it sustainable use, management &amp; protection from arbitrary denial of land access. And, to</a:t>
                      </a:r>
                      <a:r>
                        <a:rPr lang="en-US" sz="1800" b="0" u="none" strike="noStrike" cap="none">
                          <a:solidFill>
                            <a:schemeClr val="dk1"/>
                          </a:solidFill>
                          <a:latin typeface="Avenir"/>
                          <a:ea typeface="Avenir"/>
                          <a:cs typeface="Avenir"/>
                          <a:sym typeface="Avenir"/>
                        </a:rPr>
                        <a:t> seeds, biodiversity, water and other natural resources</a:t>
                      </a:r>
                      <a:endParaRPr sz="1800" b="0" i="0" u="none" strike="noStrike" cap="none">
                        <a:solidFill>
                          <a:schemeClr val="dk1"/>
                        </a:solidFill>
                        <a:latin typeface="Avenir"/>
                        <a:ea typeface="Avenir"/>
                        <a:cs typeface="Avenir"/>
                        <a:sym typeface="Aveni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F5F2"/>
                    </a:solidFill>
                  </a:tcPr>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venir"/>
                          <a:ea typeface="Avenir"/>
                          <a:cs typeface="Avenir"/>
                          <a:sym typeface="Avenir"/>
                        </a:rPr>
                        <a:t>9</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None/>
                      </a:pPr>
                      <a:r>
                        <a:rPr lang="en-US" sz="1800" b="0" u="none" strike="noStrike" cap="none">
                          <a:solidFill>
                            <a:schemeClr val="dk1"/>
                          </a:solidFill>
                          <a:latin typeface="Avenir"/>
                          <a:ea typeface="Avenir"/>
                          <a:cs typeface="Avenir"/>
                          <a:sym typeface="Avenir"/>
                        </a:rPr>
                        <a:t>To education and the right to adequate training specific and relevant to peasants’ agroecological, sociocultural, and economic environments</a:t>
                      </a:r>
                      <a:endParaRPr/>
                    </a:p>
                    <a:p>
                      <a:pPr marL="0" marR="0" lvl="0" indent="0" algn="l" rtl="0">
                        <a:lnSpc>
                          <a:spcPct val="100000"/>
                        </a:lnSpc>
                        <a:spcBef>
                          <a:spcPts val="0"/>
                        </a:spcBef>
                        <a:spcAft>
                          <a:spcPts val="0"/>
                        </a:spcAft>
                        <a:buNone/>
                      </a:pPr>
                      <a:endParaRPr sz="1800" b="0" i="0" u="none" strike="noStrike" cap="none">
                        <a:solidFill>
                          <a:schemeClr val="dk1"/>
                        </a:solidFill>
                        <a:latin typeface="Avenir"/>
                        <a:ea typeface="Avenir"/>
                        <a:cs typeface="Avenir"/>
                        <a:sym typeface="Aveni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F5F2"/>
                    </a:solidFill>
                  </a:tcPr>
                </a:tc>
                <a:extLst>
                  <a:ext uri="{0D108BD9-81ED-4DB2-BD59-A6C34878D82A}">
                    <a16:rowId xmlns:a16="http://schemas.microsoft.com/office/drawing/2014/main" val="10003"/>
                  </a:ext>
                </a:extLst>
              </a:tr>
              <a:tr h="465275">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venir"/>
                          <a:ea typeface="Avenir"/>
                          <a:cs typeface="Avenir"/>
                          <a:sym typeface="Avenir"/>
                        </a:rPr>
                        <a:t>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None/>
                      </a:pPr>
                      <a:r>
                        <a:rPr lang="en-US" sz="1800" b="0" u="none" strike="noStrike" cap="none">
                          <a:solidFill>
                            <a:schemeClr val="dk1"/>
                          </a:solidFill>
                          <a:latin typeface="Avenir"/>
                          <a:ea typeface="Avenir"/>
                          <a:cs typeface="Avenir"/>
                          <a:sym typeface="Avenir"/>
                        </a:rPr>
                        <a:t>To food and the right to be free from hunger</a:t>
                      </a:r>
                      <a:endParaRPr sz="1800" b="0" i="0" u="none" strike="noStrike" cap="none">
                        <a:solidFill>
                          <a:schemeClr val="dk1"/>
                        </a:solidFill>
                        <a:latin typeface="Avenir"/>
                        <a:ea typeface="Avenir"/>
                        <a:cs typeface="Avenir"/>
                        <a:sym typeface="Aveni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venir"/>
                          <a:ea typeface="Avenir"/>
                          <a:cs typeface="Avenir"/>
                          <a:sym typeface="Avenir"/>
                        </a:rPr>
                        <a:t>10</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None/>
                      </a:pPr>
                      <a:r>
                        <a:rPr lang="en-US" sz="1800" b="0" u="none" strike="noStrike" cap="none">
                          <a:solidFill>
                            <a:schemeClr val="dk1"/>
                          </a:solidFill>
                          <a:latin typeface="Avenir"/>
                          <a:ea typeface="Avenir"/>
                          <a:cs typeface="Avenir"/>
                          <a:sym typeface="Avenir"/>
                        </a:rPr>
                        <a:t>To enjoy culture and pursue cultural development freely</a:t>
                      </a:r>
                      <a:endParaRPr sz="1800" b="0" i="0" u="none" strike="noStrike" cap="none">
                        <a:solidFill>
                          <a:schemeClr val="dk1"/>
                        </a:solidFill>
                        <a:latin typeface="Avenir"/>
                        <a:ea typeface="Avenir"/>
                        <a:cs typeface="Avenir"/>
                        <a:sym typeface="Aveni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838199" y="365125"/>
            <a:ext cx="1077562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venir"/>
              <a:buNone/>
            </a:pPr>
            <a:r>
              <a:rPr lang="en-US" sz="4000">
                <a:latin typeface="Avenir"/>
                <a:ea typeface="Avenir"/>
                <a:cs typeface="Avenir"/>
                <a:sym typeface="Avenir"/>
              </a:rPr>
              <a:t>Origins of UNDROP</a:t>
            </a:r>
            <a:endParaRPr sz="4000">
              <a:latin typeface="Avenir"/>
              <a:ea typeface="Avenir"/>
              <a:cs typeface="Avenir"/>
              <a:sym typeface="Avenir"/>
            </a:endParaRPr>
          </a:p>
        </p:txBody>
      </p:sp>
      <p:grpSp>
        <p:nvGrpSpPr>
          <p:cNvPr id="148" name="Google Shape;148;p8"/>
          <p:cNvGrpSpPr/>
          <p:nvPr/>
        </p:nvGrpSpPr>
        <p:grpSpPr>
          <a:xfrm>
            <a:off x="838200" y="2260758"/>
            <a:ext cx="10961318" cy="4089938"/>
            <a:chOff x="0" y="435133"/>
            <a:chExt cx="10515600" cy="3481071"/>
          </a:xfrm>
        </p:grpSpPr>
        <p:cxnSp>
          <p:nvCxnSpPr>
            <p:cNvPr id="149" name="Google Shape;149;p8"/>
            <p:cNvCxnSpPr/>
            <p:nvPr/>
          </p:nvCxnSpPr>
          <p:spPr>
            <a:xfrm>
              <a:off x="0" y="2175669"/>
              <a:ext cx="10515600" cy="0"/>
            </a:xfrm>
            <a:prstGeom prst="straightConnector1">
              <a:avLst/>
            </a:prstGeom>
            <a:solidFill>
              <a:schemeClr val="lt1">
                <a:alpha val="89411"/>
              </a:schemeClr>
            </a:solidFill>
            <a:ln w="19050" cap="flat" cmpd="sng">
              <a:solidFill>
                <a:srgbClr val="65ABE5"/>
              </a:solidFill>
              <a:prstDash val="solid"/>
              <a:miter lim="800000"/>
              <a:headEnd type="none" w="sm" len="sm"/>
              <a:tailEnd type="triangle" w="lg" len="lg"/>
            </a:ln>
          </p:spPr>
        </p:cxnSp>
        <p:sp>
          <p:nvSpPr>
            <p:cNvPr id="150" name="Google Shape;150;p8"/>
            <p:cNvSpPr/>
            <p:nvPr/>
          </p:nvSpPr>
          <p:spPr>
            <a:xfrm rot="8100000">
              <a:off x="66922" y="501406"/>
              <a:ext cx="319993" cy="319993"/>
            </a:xfrm>
            <a:prstGeom prst="teardrop">
              <a:avLst>
                <a:gd name="adj" fmla="val 115000"/>
              </a:avLst>
            </a:prstGeom>
            <a:solidFill>
              <a:srgbClr val="65ABE5"/>
            </a:solidFill>
            <a:ln w="12700" cap="flat" cmpd="sng">
              <a:solidFill>
                <a:srgbClr val="65ABE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8"/>
            <p:cNvSpPr/>
            <p:nvPr/>
          </p:nvSpPr>
          <p:spPr>
            <a:xfrm>
              <a:off x="102470" y="536955"/>
              <a:ext cx="248896" cy="248896"/>
            </a:xfrm>
            <a:prstGeom prst="ellipse">
              <a:avLst/>
            </a:prstGeom>
            <a:solidFill>
              <a:schemeClr val="lt1">
                <a:alpha val="8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8"/>
            <p:cNvSpPr/>
            <p:nvPr/>
          </p:nvSpPr>
          <p:spPr>
            <a:xfrm>
              <a:off x="453188" y="887672"/>
              <a:ext cx="2916487" cy="128799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8"/>
            <p:cNvSpPr txBox="1"/>
            <p:nvPr/>
          </p:nvSpPr>
          <p:spPr>
            <a:xfrm>
              <a:off x="471257" y="768475"/>
              <a:ext cx="2916487" cy="1287996"/>
            </a:xfrm>
            <a:prstGeom prst="rect">
              <a:avLst/>
            </a:prstGeom>
            <a:noFill/>
            <a:ln>
              <a:noFill/>
            </a:ln>
          </p:spPr>
          <p:txBody>
            <a:bodyPr spcFirstLastPara="1" wrap="square" lIns="0" tIns="88900" rIns="88900" bIns="133350" anchor="t" anchorCtr="0">
              <a:noAutofit/>
            </a:bodyPr>
            <a:lstStyle/>
            <a:p>
              <a:pPr marL="0" marR="0" lvl="0" indent="0" algn="l" rtl="0">
                <a:lnSpc>
                  <a:spcPct val="90000"/>
                </a:lnSpc>
                <a:spcBef>
                  <a:spcPts val="0"/>
                </a:spcBef>
                <a:spcAft>
                  <a:spcPts val="0"/>
                </a:spcAft>
                <a:buClr>
                  <a:schemeClr val="dk1"/>
                </a:buClr>
                <a:buSzPts val="1400"/>
                <a:buFont typeface="Avenir"/>
                <a:buNone/>
              </a:pPr>
              <a:r>
                <a:rPr lang="en-US" sz="1600" b="0" i="0" u="none" strike="noStrike" cap="none">
                  <a:solidFill>
                    <a:srgbClr val="000000"/>
                  </a:solidFill>
                  <a:latin typeface="Avenir"/>
                  <a:ea typeface="Avenir"/>
                  <a:cs typeface="Avenir"/>
                  <a:sym typeface="Avenir"/>
                </a:rPr>
                <a:t>La Via Campesina (LVC) adopted the Declaration on the Rights of Peasants, Men and Women</a:t>
              </a:r>
              <a:endParaRPr sz="1600" b="0" i="0" u="none" strike="noStrike" cap="none">
                <a:solidFill>
                  <a:srgbClr val="000000"/>
                </a:solidFill>
                <a:latin typeface="Avenir"/>
                <a:ea typeface="Avenir"/>
                <a:cs typeface="Avenir"/>
                <a:sym typeface="Avenir"/>
              </a:endParaRPr>
            </a:p>
          </p:txBody>
        </p:sp>
        <p:sp>
          <p:nvSpPr>
            <p:cNvPr id="154" name="Google Shape;154;p8"/>
            <p:cNvSpPr/>
            <p:nvPr/>
          </p:nvSpPr>
          <p:spPr>
            <a:xfrm>
              <a:off x="453188" y="435133"/>
              <a:ext cx="2916487" cy="45253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8"/>
            <p:cNvSpPr txBox="1"/>
            <p:nvPr/>
          </p:nvSpPr>
          <p:spPr>
            <a:xfrm>
              <a:off x="453188" y="435133"/>
              <a:ext cx="2916487" cy="452539"/>
            </a:xfrm>
            <a:prstGeom prst="rect">
              <a:avLst/>
            </a:prstGeom>
            <a:noFill/>
            <a:ln>
              <a:noFill/>
            </a:ln>
          </p:spPr>
          <p:txBody>
            <a:bodyPr spcFirstLastPara="1" wrap="square" lIns="0" tIns="0" rIns="114300" bIns="0" anchor="ctr" anchorCtr="0">
              <a:noAutofit/>
            </a:bodyPr>
            <a:lstStyle/>
            <a:p>
              <a:pPr marL="0" marR="0" lvl="0" indent="0" algn="l" rtl="0">
                <a:lnSpc>
                  <a:spcPct val="90000"/>
                </a:lnSpc>
                <a:spcBef>
                  <a:spcPts val="0"/>
                </a:spcBef>
                <a:spcAft>
                  <a:spcPts val="0"/>
                </a:spcAft>
                <a:buClr>
                  <a:schemeClr val="dk1"/>
                </a:buClr>
                <a:buSzPts val="1800"/>
                <a:buFont typeface="Avenir"/>
                <a:buNone/>
              </a:pPr>
              <a:r>
                <a:rPr lang="en-US" sz="1800" b="1" i="0" u="none" strike="noStrike" cap="none">
                  <a:solidFill>
                    <a:schemeClr val="dk1"/>
                  </a:solidFill>
                  <a:latin typeface="Avenir"/>
                  <a:ea typeface="Avenir"/>
                  <a:cs typeface="Avenir"/>
                  <a:sym typeface="Avenir"/>
                </a:rPr>
                <a:t>2008</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226918" y="887672"/>
              <a:ext cx="0" cy="1287996"/>
            </a:xfrm>
            <a:prstGeom prst="straightConnector1">
              <a:avLst/>
            </a:prstGeom>
            <a:noFill/>
            <a:ln w="12700" cap="flat" cmpd="sng">
              <a:solidFill>
                <a:srgbClr val="65ABE5"/>
              </a:solidFill>
              <a:prstDash val="dash"/>
              <a:miter lim="800000"/>
              <a:headEnd type="none" w="sm" len="sm"/>
              <a:tailEnd type="none" w="sm" len="sm"/>
            </a:ln>
          </p:spPr>
        </p:cxnSp>
        <p:sp>
          <p:nvSpPr>
            <p:cNvPr id="157" name="Google Shape;157;p8"/>
            <p:cNvSpPr/>
            <p:nvPr/>
          </p:nvSpPr>
          <p:spPr>
            <a:xfrm>
              <a:off x="185317" y="2134940"/>
              <a:ext cx="81457" cy="81457"/>
            </a:xfrm>
            <a:prstGeom prst="ellipse">
              <a:avLst/>
            </a:prstGeom>
            <a:solidFill>
              <a:srgbClr val="65ABE5"/>
            </a:solidFill>
            <a:ln w="952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8"/>
            <p:cNvSpPr/>
            <p:nvPr/>
          </p:nvSpPr>
          <p:spPr>
            <a:xfrm rot="-2700000">
              <a:off x="1817037" y="3529937"/>
              <a:ext cx="319993" cy="319993"/>
            </a:xfrm>
            <a:prstGeom prst="teardrop">
              <a:avLst>
                <a:gd name="adj" fmla="val 115000"/>
              </a:avLst>
            </a:prstGeom>
            <a:solidFill>
              <a:srgbClr val="65ABE5"/>
            </a:solidFill>
            <a:ln w="12700" cap="flat" cmpd="sng">
              <a:solidFill>
                <a:srgbClr val="65ABE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8"/>
            <p:cNvSpPr/>
            <p:nvPr/>
          </p:nvSpPr>
          <p:spPr>
            <a:xfrm>
              <a:off x="1852585" y="3565486"/>
              <a:ext cx="248896" cy="248896"/>
            </a:xfrm>
            <a:prstGeom prst="ellipse">
              <a:avLst/>
            </a:prstGeom>
            <a:solidFill>
              <a:schemeClr val="lt1">
                <a:alpha val="8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8"/>
            <p:cNvSpPr/>
            <p:nvPr/>
          </p:nvSpPr>
          <p:spPr>
            <a:xfrm>
              <a:off x="2203303" y="2175669"/>
              <a:ext cx="2916487" cy="128799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8"/>
            <p:cNvSpPr txBox="1"/>
            <p:nvPr/>
          </p:nvSpPr>
          <p:spPr>
            <a:xfrm>
              <a:off x="2116332" y="2261078"/>
              <a:ext cx="2916487" cy="1287996"/>
            </a:xfrm>
            <a:prstGeom prst="rect">
              <a:avLst/>
            </a:prstGeom>
            <a:noFill/>
            <a:ln>
              <a:noFill/>
            </a:ln>
          </p:spPr>
          <p:txBody>
            <a:bodyPr spcFirstLastPara="1" wrap="square" lIns="0" tIns="133350" rIns="0" bIns="88900" anchor="b" anchorCtr="0">
              <a:noAutofit/>
            </a:bodyPr>
            <a:lstStyle/>
            <a:p>
              <a:pPr marL="0" marR="0" lvl="0" indent="0" algn="l" rtl="0">
                <a:lnSpc>
                  <a:spcPct val="90000"/>
                </a:lnSpc>
                <a:spcBef>
                  <a:spcPts val="0"/>
                </a:spcBef>
                <a:spcAft>
                  <a:spcPts val="0"/>
                </a:spcAft>
                <a:buNone/>
              </a:pPr>
              <a:r>
                <a:rPr lang="en-US" sz="1600" b="0" i="0" u="none" strike="noStrike" cap="none">
                  <a:solidFill>
                    <a:srgbClr val="000000"/>
                  </a:solidFill>
                  <a:latin typeface="Avenir"/>
                  <a:ea typeface="Avenir"/>
                  <a:cs typeface="Avenir"/>
                  <a:sym typeface="Avenir"/>
                </a:rPr>
                <a:t>Human Rights Council Advisory carried out study on advancement of rights of peasants and other people working in rural areas</a:t>
              </a:r>
              <a:endParaRPr sz="1600" b="0" i="0" u="none" strike="noStrike" cap="none">
                <a:solidFill>
                  <a:srgbClr val="000000"/>
                </a:solidFill>
                <a:latin typeface="Avenir"/>
                <a:ea typeface="Avenir"/>
                <a:cs typeface="Avenir"/>
                <a:sym typeface="Avenir"/>
              </a:endParaRPr>
            </a:p>
          </p:txBody>
        </p:sp>
        <p:sp>
          <p:nvSpPr>
            <p:cNvPr id="162" name="Google Shape;162;p8"/>
            <p:cNvSpPr/>
            <p:nvPr/>
          </p:nvSpPr>
          <p:spPr>
            <a:xfrm>
              <a:off x="2203303" y="3463665"/>
              <a:ext cx="2916487" cy="45253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8"/>
            <p:cNvSpPr txBox="1"/>
            <p:nvPr/>
          </p:nvSpPr>
          <p:spPr>
            <a:xfrm>
              <a:off x="2203303" y="3463665"/>
              <a:ext cx="2916487" cy="452539"/>
            </a:xfrm>
            <a:prstGeom prst="rect">
              <a:avLst/>
            </a:prstGeom>
            <a:noFill/>
            <a:ln>
              <a:noFill/>
            </a:ln>
          </p:spPr>
          <p:txBody>
            <a:bodyPr spcFirstLastPara="1" wrap="square" lIns="0" tIns="0" rIns="114300" bIns="0" anchor="ctr" anchorCtr="0">
              <a:noAutofit/>
            </a:bodyPr>
            <a:lstStyle/>
            <a:p>
              <a:pPr marL="0" marR="0" lvl="0" indent="0" algn="l" rtl="0">
                <a:lnSpc>
                  <a:spcPct val="90000"/>
                </a:lnSpc>
                <a:spcBef>
                  <a:spcPts val="0"/>
                </a:spcBef>
                <a:spcAft>
                  <a:spcPts val="0"/>
                </a:spcAft>
                <a:buClr>
                  <a:schemeClr val="dk1"/>
                </a:buClr>
                <a:buSzPts val="1800"/>
                <a:buFont typeface="Avenir"/>
                <a:buNone/>
              </a:pPr>
              <a:r>
                <a:rPr lang="en-US" sz="1800" b="1" i="0" u="none" strike="noStrike" cap="none">
                  <a:solidFill>
                    <a:schemeClr val="dk1"/>
                  </a:solidFill>
                  <a:latin typeface="Avenir"/>
                  <a:ea typeface="Avenir"/>
                  <a:cs typeface="Avenir"/>
                  <a:sym typeface="Avenir"/>
                </a:rPr>
                <a:t>2010</a:t>
              </a:r>
              <a:endParaRPr sz="1400" b="0" i="0" u="none" strike="noStrike" cap="none">
                <a:solidFill>
                  <a:srgbClr val="000000"/>
                </a:solidFill>
                <a:latin typeface="Arial"/>
                <a:ea typeface="Arial"/>
                <a:cs typeface="Arial"/>
                <a:sym typeface="Arial"/>
              </a:endParaRPr>
            </a:p>
          </p:txBody>
        </p:sp>
        <p:cxnSp>
          <p:nvCxnSpPr>
            <p:cNvPr id="164" name="Google Shape;164;p8"/>
            <p:cNvCxnSpPr/>
            <p:nvPr/>
          </p:nvCxnSpPr>
          <p:spPr>
            <a:xfrm>
              <a:off x="1977034" y="2175669"/>
              <a:ext cx="0" cy="1287996"/>
            </a:xfrm>
            <a:prstGeom prst="straightConnector1">
              <a:avLst/>
            </a:prstGeom>
            <a:noFill/>
            <a:ln w="12700" cap="flat" cmpd="sng">
              <a:solidFill>
                <a:srgbClr val="65ABE5"/>
              </a:solidFill>
              <a:prstDash val="dash"/>
              <a:miter lim="800000"/>
              <a:headEnd type="none" w="sm" len="sm"/>
              <a:tailEnd type="none" w="sm" len="sm"/>
            </a:ln>
          </p:spPr>
        </p:cxnSp>
        <p:sp>
          <p:nvSpPr>
            <p:cNvPr id="165" name="Google Shape;165;p8"/>
            <p:cNvSpPr/>
            <p:nvPr/>
          </p:nvSpPr>
          <p:spPr>
            <a:xfrm>
              <a:off x="1935432" y="2134940"/>
              <a:ext cx="81457" cy="81457"/>
            </a:xfrm>
            <a:prstGeom prst="ellipse">
              <a:avLst/>
            </a:prstGeom>
            <a:solidFill>
              <a:srgbClr val="65ABE5"/>
            </a:solidFill>
            <a:ln w="952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8"/>
            <p:cNvSpPr/>
            <p:nvPr/>
          </p:nvSpPr>
          <p:spPr>
            <a:xfrm rot="8100000">
              <a:off x="3567152" y="501406"/>
              <a:ext cx="319993" cy="319993"/>
            </a:xfrm>
            <a:prstGeom prst="teardrop">
              <a:avLst>
                <a:gd name="adj" fmla="val 115000"/>
              </a:avLst>
            </a:prstGeom>
            <a:solidFill>
              <a:srgbClr val="65ABE5"/>
            </a:solidFill>
            <a:ln w="12700" cap="flat" cmpd="sng">
              <a:solidFill>
                <a:srgbClr val="65ABE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8"/>
            <p:cNvSpPr/>
            <p:nvPr/>
          </p:nvSpPr>
          <p:spPr>
            <a:xfrm>
              <a:off x="3602701" y="536955"/>
              <a:ext cx="248896" cy="248896"/>
            </a:xfrm>
            <a:prstGeom prst="ellipse">
              <a:avLst/>
            </a:prstGeom>
            <a:solidFill>
              <a:schemeClr val="lt1">
                <a:alpha val="8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8"/>
            <p:cNvSpPr/>
            <p:nvPr/>
          </p:nvSpPr>
          <p:spPr>
            <a:xfrm>
              <a:off x="3953419" y="887672"/>
              <a:ext cx="2916487" cy="128799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8"/>
            <p:cNvSpPr txBox="1"/>
            <p:nvPr/>
          </p:nvSpPr>
          <p:spPr>
            <a:xfrm>
              <a:off x="4020073" y="787345"/>
              <a:ext cx="3165703" cy="1287996"/>
            </a:xfrm>
            <a:prstGeom prst="rect">
              <a:avLst/>
            </a:prstGeom>
            <a:noFill/>
            <a:ln>
              <a:noFill/>
            </a:ln>
          </p:spPr>
          <p:txBody>
            <a:bodyPr spcFirstLastPara="1" wrap="square" lIns="0" tIns="88900" rIns="88900" bIns="133350" anchor="t" anchorCtr="0">
              <a:noAutofit/>
            </a:bodyPr>
            <a:lstStyle/>
            <a:p>
              <a:pPr marL="0" marR="0" lvl="0" indent="0" algn="l" rtl="0">
                <a:lnSpc>
                  <a:spcPct val="90000"/>
                </a:lnSpc>
                <a:spcBef>
                  <a:spcPts val="0"/>
                </a:spcBef>
                <a:spcAft>
                  <a:spcPts val="0"/>
                </a:spcAft>
                <a:buClr>
                  <a:schemeClr val="dk1"/>
                </a:buClr>
                <a:buSzPts val="1400"/>
                <a:buFont typeface="Avenir"/>
                <a:buNone/>
              </a:pPr>
              <a:r>
                <a:rPr lang="en-US" sz="1600" b="0" i="0" u="none" strike="noStrike" cap="none">
                  <a:solidFill>
                    <a:schemeClr val="lt2"/>
                  </a:solidFill>
                  <a:latin typeface="Avenir"/>
                  <a:ea typeface="Avenir"/>
                  <a:cs typeface="Avenir"/>
                  <a:sym typeface="Avenir"/>
                </a:rPr>
                <a:t>UNHRC established intergovernmental working group called the “UN declaration of peasants and other people working in rural areas” to submit a draft declaration</a:t>
              </a:r>
              <a:endParaRPr sz="1600" b="0" i="0" u="none" strike="noStrike" cap="none">
                <a:solidFill>
                  <a:schemeClr val="lt2"/>
                </a:solidFill>
                <a:latin typeface="Avenir"/>
                <a:ea typeface="Avenir"/>
                <a:cs typeface="Avenir"/>
                <a:sym typeface="Avenir"/>
              </a:endParaRPr>
            </a:p>
          </p:txBody>
        </p:sp>
        <p:sp>
          <p:nvSpPr>
            <p:cNvPr id="170" name="Google Shape;170;p8"/>
            <p:cNvSpPr/>
            <p:nvPr/>
          </p:nvSpPr>
          <p:spPr>
            <a:xfrm>
              <a:off x="3953419" y="435133"/>
              <a:ext cx="2916487" cy="45253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8"/>
            <p:cNvSpPr txBox="1"/>
            <p:nvPr/>
          </p:nvSpPr>
          <p:spPr>
            <a:xfrm>
              <a:off x="3953419" y="475862"/>
              <a:ext cx="2916487" cy="452539"/>
            </a:xfrm>
            <a:prstGeom prst="rect">
              <a:avLst/>
            </a:prstGeom>
            <a:noFill/>
            <a:ln>
              <a:noFill/>
            </a:ln>
          </p:spPr>
          <p:txBody>
            <a:bodyPr spcFirstLastPara="1" wrap="square" lIns="0" tIns="0" rIns="114300" bIns="0" anchor="ctr" anchorCtr="0">
              <a:noAutofit/>
            </a:bodyPr>
            <a:lstStyle/>
            <a:p>
              <a:pPr marL="0" marR="0" lvl="0" indent="0" algn="l" rtl="0">
                <a:lnSpc>
                  <a:spcPct val="90000"/>
                </a:lnSpc>
                <a:spcBef>
                  <a:spcPts val="0"/>
                </a:spcBef>
                <a:spcAft>
                  <a:spcPts val="0"/>
                </a:spcAft>
                <a:buClr>
                  <a:schemeClr val="dk1"/>
                </a:buClr>
                <a:buSzPts val="1800"/>
                <a:buFont typeface="Avenir"/>
                <a:buNone/>
              </a:pPr>
              <a:r>
                <a:rPr lang="en-US" sz="1800" b="1" i="0" u="none" strike="noStrike" cap="none">
                  <a:solidFill>
                    <a:schemeClr val="dk1"/>
                  </a:solidFill>
                  <a:latin typeface="Avenir"/>
                  <a:ea typeface="Avenir"/>
                  <a:cs typeface="Avenir"/>
                  <a:sym typeface="Avenir"/>
                </a:rPr>
                <a:t>2012</a:t>
              </a:r>
              <a:endParaRPr sz="1800" b="1" i="0" u="none" strike="noStrike" cap="none">
                <a:solidFill>
                  <a:schemeClr val="dk1"/>
                </a:solidFill>
                <a:latin typeface="Avenir"/>
                <a:ea typeface="Avenir"/>
                <a:cs typeface="Avenir"/>
                <a:sym typeface="Avenir"/>
              </a:endParaRPr>
            </a:p>
          </p:txBody>
        </p:sp>
        <p:cxnSp>
          <p:nvCxnSpPr>
            <p:cNvPr id="172" name="Google Shape;172;p8"/>
            <p:cNvCxnSpPr/>
            <p:nvPr/>
          </p:nvCxnSpPr>
          <p:spPr>
            <a:xfrm>
              <a:off x="3727149" y="887672"/>
              <a:ext cx="0" cy="1287996"/>
            </a:xfrm>
            <a:prstGeom prst="straightConnector1">
              <a:avLst/>
            </a:prstGeom>
            <a:noFill/>
            <a:ln w="12700" cap="flat" cmpd="sng">
              <a:solidFill>
                <a:srgbClr val="65ABE5"/>
              </a:solidFill>
              <a:prstDash val="dash"/>
              <a:miter lim="800000"/>
              <a:headEnd type="none" w="sm" len="sm"/>
              <a:tailEnd type="none" w="sm" len="sm"/>
            </a:ln>
          </p:spPr>
        </p:cxnSp>
        <p:sp>
          <p:nvSpPr>
            <p:cNvPr id="173" name="Google Shape;173;p8"/>
            <p:cNvSpPr/>
            <p:nvPr/>
          </p:nvSpPr>
          <p:spPr>
            <a:xfrm>
              <a:off x="3685547" y="2134940"/>
              <a:ext cx="81457" cy="81457"/>
            </a:xfrm>
            <a:prstGeom prst="ellipse">
              <a:avLst/>
            </a:prstGeom>
            <a:solidFill>
              <a:srgbClr val="65ABE5"/>
            </a:solidFill>
            <a:ln w="952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8"/>
            <p:cNvSpPr/>
            <p:nvPr/>
          </p:nvSpPr>
          <p:spPr>
            <a:xfrm rot="-2700000">
              <a:off x="5317268" y="3529937"/>
              <a:ext cx="319993" cy="319993"/>
            </a:xfrm>
            <a:prstGeom prst="teardrop">
              <a:avLst>
                <a:gd name="adj" fmla="val 115000"/>
              </a:avLst>
            </a:prstGeom>
            <a:solidFill>
              <a:srgbClr val="65ABE5"/>
            </a:solidFill>
            <a:ln w="12700" cap="flat" cmpd="sng">
              <a:solidFill>
                <a:srgbClr val="65ABE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8"/>
            <p:cNvSpPr/>
            <p:nvPr/>
          </p:nvSpPr>
          <p:spPr>
            <a:xfrm>
              <a:off x="5352816" y="3565486"/>
              <a:ext cx="248896" cy="248896"/>
            </a:xfrm>
            <a:prstGeom prst="ellipse">
              <a:avLst/>
            </a:prstGeom>
            <a:solidFill>
              <a:schemeClr val="lt1">
                <a:alpha val="8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8"/>
            <p:cNvSpPr/>
            <p:nvPr/>
          </p:nvSpPr>
          <p:spPr>
            <a:xfrm>
              <a:off x="5703534" y="2175669"/>
              <a:ext cx="2916487" cy="128799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8"/>
            <p:cNvSpPr txBox="1"/>
            <p:nvPr/>
          </p:nvSpPr>
          <p:spPr>
            <a:xfrm>
              <a:off x="5703534" y="2175669"/>
              <a:ext cx="2916487" cy="1287996"/>
            </a:xfrm>
            <a:prstGeom prst="rect">
              <a:avLst/>
            </a:prstGeom>
            <a:noFill/>
            <a:ln>
              <a:noFill/>
            </a:ln>
          </p:spPr>
          <p:txBody>
            <a:bodyPr spcFirstLastPara="1" wrap="square" lIns="0" tIns="133350" rIns="0" bIns="88900" anchor="b" anchorCtr="0">
              <a:noAutofit/>
            </a:bodyPr>
            <a:lstStyle/>
            <a:p>
              <a:pPr marL="0" marR="0" lvl="0" indent="0" algn="l" rtl="0">
                <a:lnSpc>
                  <a:spcPct val="90000"/>
                </a:lnSpc>
                <a:spcBef>
                  <a:spcPts val="0"/>
                </a:spcBef>
                <a:spcAft>
                  <a:spcPts val="0"/>
                </a:spcAft>
                <a:buClr>
                  <a:schemeClr val="dk1"/>
                </a:buClr>
                <a:buSzPts val="1400"/>
                <a:buFont typeface="Avenir"/>
                <a:buNone/>
              </a:pPr>
              <a:r>
                <a:rPr lang="en-US" sz="1600" b="0" i="0" u="none" strike="noStrike" cap="none">
                  <a:solidFill>
                    <a:schemeClr val="lt2"/>
                  </a:solidFill>
                  <a:latin typeface="Avenir"/>
                  <a:ea typeface="Avenir"/>
                  <a:cs typeface="Avenir"/>
                  <a:sym typeface="Avenir"/>
                </a:rPr>
                <a:t>Ongoing collaboration between LVC and multiple rights holder groups</a:t>
              </a:r>
              <a:endParaRPr sz="1600" b="0" i="0" u="none" strike="noStrike" cap="none">
                <a:solidFill>
                  <a:schemeClr val="lt2"/>
                </a:solidFill>
                <a:latin typeface="Avenir"/>
                <a:ea typeface="Avenir"/>
                <a:cs typeface="Avenir"/>
                <a:sym typeface="Avenir"/>
              </a:endParaRPr>
            </a:p>
          </p:txBody>
        </p:sp>
        <p:sp>
          <p:nvSpPr>
            <p:cNvPr id="178" name="Google Shape;178;p8"/>
            <p:cNvSpPr/>
            <p:nvPr/>
          </p:nvSpPr>
          <p:spPr>
            <a:xfrm>
              <a:off x="5703534" y="3463665"/>
              <a:ext cx="2916487" cy="45253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8"/>
            <p:cNvSpPr txBox="1"/>
            <p:nvPr/>
          </p:nvSpPr>
          <p:spPr>
            <a:xfrm>
              <a:off x="5703534" y="3463665"/>
              <a:ext cx="2916487" cy="452539"/>
            </a:xfrm>
            <a:prstGeom prst="rect">
              <a:avLst/>
            </a:prstGeom>
            <a:noFill/>
            <a:ln>
              <a:noFill/>
            </a:ln>
          </p:spPr>
          <p:txBody>
            <a:bodyPr spcFirstLastPara="1" wrap="square" lIns="0" tIns="0" rIns="114300" bIns="0" anchor="ctr" anchorCtr="0">
              <a:noAutofit/>
            </a:bodyPr>
            <a:lstStyle/>
            <a:p>
              <a:pPr marL="0" marR="0" lvl="0" indent="0" algn="l" rtl="0">
                <a:lnSpc>
                  <a:spcPct val="90000"/>
                </a:lnSpc>
                <a:spcBef>
                  <a:spcPts val="0"/>
                </a:spcBef>
                <a:spcAft>
                  <a:spcPts val="0"/>
                </a:spcAft>
                <a:buClr>
                  <a:schemeClr val="dk1"/>
                </a:buClr>
                <a:buSzPts val="1800"/>
                <a:buFont typeface="Avenir"/>
                <a:buNone/>
              </a:pPr>
              <a:r>
                <a:rPr lang="en-US" sz="1800" b="1" i="0" u="none" strike="noStrike" cap="none">
                  <a:solidFill>
                    <a:schemeClr val="dk1"/>
                  </a:solidFill>
                  <a:latin typeface="Avenir"/>
                  <a:ea typeface="Avenir"/>
                  <a:cs typeface="Avenir"/>
                  <a:sym typeface="Avenir"/>
                </a:rPr>
                <a:t>2012-2018</a:t>
              </a:r>
              <a:endParaRPr sz="1800" b="1" i="0" u="none" strike="noStrike" cap="none">
                <a:solidFill>
                  <a:schemeClr val="dk1"/>
                </a:solidFill>
                <a:latin typeface="Avenir"/>
                <a:ea typeface="Avenir"/>
                <a:cs typeface="Avenir"/>
                <a:sym typeface="Avenir"/>
              </a:endParaRPr>
            </a:p>
          </p:txBody>
        </p:sp>
        <p:cxnSp>
          <p:nvCxnSpPr>
            <p:cNvPr id="180" name="Google Shape;180;p8"/>
            <p:cNvCxnSpPr/>
            <p:nvPr/>
          </p:nvCxnSpPr>
          <p:spPr>
            <a:xfrm>
              <a:off x="5477264" y="2175669"/>
              <a:ext cx="0" cy="1287996"/>
            </a:xfrm>
            <a:prstGeom prst="straightConnector1">
              <a:avLst/>
            </a:prstGeom>
            <a:noFill/>
            <a:ln w="12700" cap="flat" cmpd="sng">
              <a:solidFill>
                <a:srgbClr val="65ABE5"/>
              </a:solidFill>
              <a:prstDash val="dash"/>
              <a:miter lim="800000"/>
              <a:headEnd type="none" w="sm" len="sm"/>
              <a:tailEnd type="none" w="sm" len="sm"/>
            </a:ln>
          </p:spPr>
        </p:cxnSp>
        <p:sp>
          <p:nvSpPr>
            <p:cNvPr id="181" name="Google Shape;181;p8"/>
            <p:cNvSpPr/>
            <p:nvPr/>
          </p:nvSpPr>
          <p:spPr>
            <a:xfrm>
              <a:off x="5435663" y="2134940"/>
              <a:ext cx="81457" cy="81457"/>
            </a:xfrm>
            <a:prstGeom prst="ellipse">
              <a:avLst/>
            </a:prstGeom>
            <a:solidFill>
              <a:srgbClr val="65ABE5"/>
            </a:solidFill>
            <a:ln w="952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8"/>
            <p:cNvSpPr/>
            <p:nvPr/>
          </p:nvSpPr>
          <p:spPr>
            <a:xfrm rot="8100000">
              <a:off x="7067383" y="501406"/>
              <a:ext cx="319993" cy="319993"/>
            </a:xfrm>
            <a:prstGeom prst="teardrop">
              <a:avLst>
                <a:gd name="adj" fmla="val 115000"/>
              </a:avLst>
            </a:prstGeom>
            <a:solidFill>
              <a:srgbClr val="65ABE5"/>
            </a:solidFill>
            <a:ln w="12700" cap="flat" cmpd="sng">
              <a:solidFill>
                <a:srgbClr val="65ABE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8"/>
            <p:cNvSpPr/>
            <p:nvPr/>
          </p:nvSpPr>
          <p:spPr>
            <a:xfrm>
              <a:off x="7102931" y="536955"/>
              <a:ext cx="248896" cy="248896"/>
            </a:xfrm>
            <a:prstGeom prst="ellipse">
              <a:avLst/>
            </a:prstGeom>
            <a:solidFill>
              <a:schemeClr val="lt1">
                <a:alpha val="8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8"/>
            <p:cNvSpPr/>
            <p:nvPr/>
          </p:nvSpPr>
          <p:spPr>
            <a:xfrm>
              <a:off x="7453649" y="887672"/>
              <a:ext cx="2916487" cy="128799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8"/>
            <p:cNvSpPr txBox="1"/>
            <p:nvPr/>
          </p:nvSpPr>
          <p:spPr>
            <a:xfrm>
              <a:off x="7543250" y="1011656"/>
              <a:ext cx="2916487" cy="452539"/>
            </a:xfrm>
            <a:prstGeom prst="rect">
              <a:avLst/>
            </a:prstGeom>
            <a:noFill/>
            <a:ln>
              <a:noFill/>
            </a:ln>
          </p:spPr>
          <p:txBody>
            <a:bodyPr spcFirstLastPara="1" wrap="square" lIns="0" tIns="0" rIns="114300" bIns="0" anchor="ctr" anchorCtr="0">
              <a:noAutofit/>
            </a:bodyPr>
            <a:lstStyle/>
            <a:p>
              <a:pPr marL="0" marR="0" lvl="0" indent="0" algn="l" rtl="0">
                <a:lnSpc>
                  <a:spcPct val="90000"/>
                </a:lnSpc>
                <a:spcBef>
                  <a:spcPts val="0"/>
                </a:spcBef>
                <a:spcAft>
                  <a:spcPts val="0"/>
                </a:spcAft>
                <a:buNone/>
              </a:pPr>
              <a:r>
                <a:rPr lang="en-US" sz="1800" b="1" i="0" u="none" strike="noStrike" cap="none">
                  <a:solidFill>
                    <a:schemeClr val="dk1"/>
                  </a:solidFill>
                  <a:latin typeface="Avenir"/>
                  <a:ea typeface="Avenir"/>
                  <a:cs typeface="Avenir"/>
                  <a:sym typeface="Avenir"/>
                </a:rPr>
                <a:t>2018</a:t>
              </a:r>
              <a:endParaRPr/>
            </a:p>
            <a:p>
              <a:pPr marL="0" marR="0" lvl="0" indent="0" algn="l" rtl="0">
                <a:lnSpc>
                  <a:spcPct val="90000"/>
                </a:lnSpc>
                <a:spcBef>
                  <a:spcPts val="0"/>
                </a:spcBef>
                <a:spcAft>
                  <a:spcPts val="0"/>
                </a:spcAft>
                <a:buClr>
                  <a:schemeClr val="dk1"/>
                </a:buClr>
                <a:buSzPts val="1800"/>
                <a:buFont typeface="Avenir"/>
                <a:buNone/>
              </a:pPr>
              <a:r>
                <a:rPr lang="en-US" sz="1600" b="1" i="0" u="none" strike="noStrike" cap="none">
                  <a:solidFill>
                    <a:schemeClr val="lt2"/>
                  </a:solidFill>
                  <a:latin typeface="Avenir"/>
                  <a:ea typeface="Avenir"/>
                  <a:cs typeface="Avenir"/>
                  <a:sym typeface="Avenir"/>
                </a:rPr>
                <a:t>UNDROP approved by UN General Assembly after 5 sessions of negotiations. UNDROP adopted by 121 states voting in favor, 8 against and 52 abstentions</a:t>
              </a:r>
              <a:r>
                <a:rPr lang="en-US" sz="1600" b="0" i="0" u="none" strike="noStrike" cap="none">
                  <a:solidFill>
                    <a:schemeClr val="lt2"/>
                  </a:solidFill>
                  <a:latin typeface="Avenir"/>
                  <a:ea typeface="Avenir"/>
                  <a:cs typeface="Avenir"/>
                  <a:sym typeface="Avenir"/>
                </a:rPr>
                <a:t>.</a:t>
              </a:r>
              <a:endParaRPr sz="1200" b="0" i="0" u="none" strike="noStrike" cap="none">
                <a:solidFill>
                  <a:schemeClr val="lt2"/>
                </a:solidFill>
                <a:latin typeface="Arial"/>
                <a:ea typeface="Arial"/>
                <a:cs typeface="Arial"/>
                <a:sym typeface="Arial"/>
              </a:endParaRPr>
            </a:p>
          </p:txBody>
        </p:sp>
        <p:cxnSp>
          <p:nvCxnSpPr>
            <p:cNvPr id="186" name="Google Shape;186;p8"/>
            <p:cNvCxnSpPr/>
            <p:nvPr/>
          </p:nvCxnSpPr>
          <p:spPr>
            <a:xfrm>
              <a:off x="7227380" y="887672"/>
              <a:ext cx="0" cy="1287996"/>
            </a:xfrm>
            <a:prstGeom prst="straightConnector1">
              <a:avLst/>
            </a:prstGeom>
            <a:noFill/>
            <a:ln w="12700" cap="flat" cmpd="sng">
              <a:solidFill>
                <a:srgbClr val="65ABE5"/>
              </a:solidFill>
              <a:prstDash val="dash"/>
              <a:miter lim="800000"/>
              <a:headEnd type="none" w="sm" len="sm"/>
              <a:tailEnd type="none" w="sm" len="sm"/>
            </a:ln>
          </p:spPr>
        </p:cxnSp>
        <p:sp>
          <p:nvSpPr>
            <p:cNvPr id="187" name="Google Shape;187;p8"/>
            <p:cNvSpPr/>
            <p:nvPr/>
          </p:nvSpPr>
          <p:spPr>
            <a:xfrm>
              <a:off x="7185778" y="2134940"/>
              <a:ext cx="81457" cy="81457"/>
            </a:xfrm>
            <a:prstGeom prst="ellipse">
              <a:avLst/>
            </a:prstGeom>
            <a:solidFill>
              <a:srgbClr val="65ABE5"/>
            </a:solidFill>
            <a:ln w="952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8" name="Google Shape;188;p8"/>
          <p:cNvSpPr txBox="1"/>
          <p:nvPr/>
        </p:nvSpPr>
        <p:spPr>
          <a:xfrm>
            <a:off x="839141" y="1347141"/>
            <a:ext cx="2743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a:solidFill>
                  <a:schemeClr val="accent1"/>
                </a:solidFill>
                <a:latin typeface="Avenir"/>
                <a:ea typeface="Avenir"/>
                <a:cs typeface="Avenir"/>
                <a:sym typeface="Avenir"/>
              </a:rPr>
              <a:t>2008-2018</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5"/>
          <p:cNvSpPr txBox="1">
            <a:spLocks noGrp="1"/>
          </p:cNvSpPr>
          <p:nvPr>
            <p:ph type="title"/>
          </p:nvPr>
        </p:nvSpPr>
        <p:spPr>
          <a:xfrm>
            <a:off x="462329" y="286041"/>
            <a:ext cx="11489708" cy="1188720"/>
          </a:xfrm>
          <a:prstGeom prst="rect">
            <a:avLst/>
          </a:prstGeom>
          <a:solidFill>
            <a:srgbClr val="FFFFFF"/>
          </a:solidFill>
          <a:ln>
            <a:noFill/>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2800"/>
              <a:buFont typeface="Gill Sans"/>
              <a:buNone/>
            </a:pPr>
            <a:r>
              <a:rPr lang="en-US" sz="3600">
                <a:latin typeface="Avenir"/>
                <a:ea typeface="Avenir"/>
                <a:cs typeface="Avenir"/>
                <a:sym typeface="Avenir"/>
              </a:rPr>
              <a:t>What UNDROP can do for a country?</a:t>
            </a:r>
            <a:endParaRPr sz="3600">
              <a:latin typeface="Avenir"/>
              <a:ea typeface="Avenir"/>
              <a:cs typeface="Avenir"/>
              <a:sym typeface="Avenir"/>
            </a:endParaRPr>
          </a:p>
        </p:txBody>
      </p:sp>
      <p:grpSp>
        <p:nvGrpSpPr>
          <p:cNvPr id="195" name="Google Shape;195;p5"/>
          <p:cNvGrpSpPr/>
          <p:nvPr/>
        </p:nvGrpSpPr>
        <p:grpSpPr>
          <a:xfrm>
            <a:off x="462328" y="1474762"/>
            <a:ext cx="11111721" cy="5383238"/>
            <a:chOff x="380773" y="1741902"/>
            <a:chExt cx="11395880" cy="4931854"/>
          </a:xfrm>
        </p:grpSpPr>
        <p:sp>
          <p:nvSpPr>
            <p:cNvPr id="196" name="Google Shape;196;p5"/>
            <p:cNvSpPr/>
            <p:nvPr/>
          </p:nvSpPr>
          <p:spPr>
            <a:xfrm>
              <a:off x="380773" y="1741902"/>
              <a:ext cx="11395880" cy="4831307"/>
            </a:xfrm>
            <a:prstGeom prst="roundRect">
              <a:avLst>
                <a:gd name="adj" fmla="val 16667"/>
              </a:avLst>
            </a:prstGeom>
            <a:solidFill>
              <a:srgbClr val="E5F4F4">
                <a:alpha val="44705"/>
              </a:srgbClr>
            </a:solidFill>
            <a:ln w="9525" cap="flat" cmpd="sng">
              <a:solidFill>
                <a:srgbClr val="E9F5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Avenir"/>
                <a:ea typeface="Avenir"/>
                <a:cs typeface="Avenir"/>
                <a:sym typeface="Avenir"/>
              </a:endParaRPr>
            </a:p>
          </p:txBody>
        </p:sp>
        <p:cxnSp>
          <p:nvCxnSpPr>
            <p:cNvPr id="197" name="Google Shape;197;p5"/>
            <p:cNvCxnSpPr/>
            <p:nvPr/>
          </p:nvCxnSpPr>
          <p:spPr>
            <a:xfrm>
              <a:off x="409433" y="2606721"/>
              <a:ext cx="11338560" cy="0"/>
            </a:xfrm>
            <a:prstGeom prst="straightConnector1">
              <a:avLst/>
            </a:prstGeom>
            <a:noFill/>
            <a:ln>
              <a:noFill/>
            </a:ln>
          </p:spPr>
        </p:cxnSp>
        <p:cxnSp>
          <p:nvCxnSpPr>
            <p:cNvPr id="198" name="Google Shape;198;p5"/>
            <p:cNvCxnSpPr/>
            <p:nvPr/>
          </p:nvCxnSpPr>
          <p:spPr>
            <a:xfrm rot="10800000">
              <a:off x="4544700" y="1842450"/>
              <a:ext cx="0" cy="4831306"/>
            </a:xfrm>
            <a:prstGeom prst="straightConnector1">
              <a:avLst/>
            </a:prstGeom>
            <a:noFill/>
            <a:ln>
              <a:noFill/>
            </a:ln>
          </p:spPr>
        </p:cxnSp>
        <p:cxnSp>
          <p:nvCxnSpPr>
            <p:cNvPr id="199" name="Google Shape;199;p5"/>
            <p:cNvCxnSpPr/>
            <p:nvPr/>
          </p:nvCxnSpPr>
          <p:spPr>
            <a:xfrm rot="10800000">
              <a:off x="8380634" y="4572001"/>
              <a:ext cx="429768" cy="365760"/>
            </a:xfrm>
            <a:prstGeom prst="straightConnector1">
              <a:avLst/>
            </a:prstGeom>
            <a:noFill/>
            <a:ln>
              <a:noFill/>
            </a:ln>
          </p:spPr>
        </p:cxnSp>
        <p:cxnSp>
          <p:nvCxnSpPr>
            <p:cNvPr id="200" name="Google Shape;200;p5"/>
            <p:cNvCxnSpPr/>
            <p:nvPr/>
          </p:nvCxnSpPr>
          <p:spPr>
            <a:xfrm rot="10800000" flipH="1">
              <a:off x="7763969" y="4572003"/>
              <a:ext cx="440157" cy="365758"/>
            </a:xfrm>
            <a:prstGeom prst="straightConnector1">
              <a:avLst/>
            </a:prstGeom>
            <a:noFill/>
            <a:ln>
              <a:noFill/>
            </a:ln>
          </p:spPr>
        </p:cxnSp>
        <p:sp>
          <p:nvSpPr>
            <p:cNvPr id="201" name="Google Shape;201;p5"/>
            <p:cNvSpPr/>
            <p:nvPr/>
          </p:nvSpPr>
          <p:spPr>
            <a:xfrm>
              <a:off x="830792" y="1905115"/>
              <a:ext cx="2757497" cy="2181047"/>
            </a:xfrm>
            <a:custGeom>
              <a:avLst/>
              <a:gdLst/>
              <a:ahLst/>
              <a:cxnLst/>
              <a:rect l="l" t="t" r="r" b="b"/>
              <a:pathLst>
                <a:path w="2854038" h="2854038" extrusionOk="0">
                  <a:moveTo>
                    <a:pt x="0" y="1427019"/>
                  </a:moveTo>
                  <a:cubicBezTo>
                    <a:pt x="0" y="638898"/>
                    <a:pt x="638898" y="0"/>
                    <a:pt x="1427019" y="0"/>
                  </a:cubicBezTo>
                  <a:cubicBezTo>
                    <a:pt x="2215140" y="0"/>
                    <a:pt x="2854038" y="638898"/>
                    <a:pt x="2854038" y="1427019"/>
                  </a:cubicBezTo>
                  <a:cubicBezTo>
                    <a:pt x="2854038" y="2215140"/>
                    <a:pt x="2215140" y="2854038"/>
                    <a:pt x="1427019" y="2854038"/>
                  </a:cubicBezTo>
                  <a:cubicBezTo>
                    <a:pt x="638898" y="2854038"/>
                    <a:pt x="0" y="2215140"/>
                    <a:pt x="0" y="1427019"/>
                  </a:cubicBezTo>
                  <a:close/>
                </a:path>
              </a:pathLst>
            </a:custGeom>
            <a:solidFill>
              <a:srgbClr val="004599"/>
            </a:solidFill>
            <a:ln>
              <a:noFill/>
            </a:ln>
          </p:spPr>
          <p:txBody>
            <a:bodyPr spcFirstLastPara="1" wrap="square" lIns="453500" tIns="453500" rIns="453500" bIns="453500" anchor="ctr" anchorCtr="0">
              <a:noAutofit/>
            </a:bodyPr>
            <a:lstStyle/>
            <a:p>
              <a:pPr marL="0" marR="0" lvl="0" indent="0" algn="ctr" rtl="0">
                <a:lnSpc>
                  <a:spcPct val="90000"/>
                </a:lnSpc>
                <a:spcBef>
                  <a:spcPts val="0"/>
                </a:spcBef>
                <a:spcAft>
                  <a:spcPts val="0"/>
                </a:spcAft>
                <a:buClr>
                  <a:schemeClr val="lt1"/>
                </a:buClr>
                <a:buSzPts val="2400"/>
                <a:buFont typeface="Avenir"/>
                <a:buNone/>
              </a:pPr>
              <a:r>
                <a:rPr lang="en-US" sz="1800" b="0" i="0" u="none" strike="noStrike" cap="none">
                  <a:solidFill>
                    <a:schemeClr val="lt1"/>
                  </a:solidFill>
                  <a:latin typeface="Avenir"/>
                  <a:ea typeface="Avenir"/>
                  <a:cs typeface="Avenir"/>
                  <a:sym typeface="Avenir"/>
                </a:rPr>
                <a:t>Recognize &amp; protect individual and collective human dignity of peasants &amp; rural communities</a:t>
              </a:r>
              <a:endParaRPr sz="1800" b="0" i="0" u="none" strike="noStrike" cap="none">
                <a:solidFill>
                  <a:srgbClr val="000000"/>
                </a:solidFill>
                <a:latin typeface="Avenir"/>
                <a:ea typeface="Avenir"/>
                <a:cs typeface="Avenir"/>
                <a:sym typeface="Avenir"/>
              </a:endParaRPr>
            </a:p>
          </p:txBody>
        </p:sp>
      </p:grpSp>
      <p:sp>
        <p:nvSpPr>
          <p:cNvPr id="202" name="Google Shape;202;p5"/>
          <p:cNvSpPr/>
          <p:nvPr/>
        </p:nvSpPr>
        <p:spPr>
          <a:xfrm>
            <a:off x="8574905" y="1652913"/>
            <a:ext cx="2743200" cy="2386584"/>
          </a:xfrm>
          <a:custGeom>
            <a:avLst/>
            <a:gdLst/>
            <a:ahLst/>
            <a:cxnLst/>
            <a:rect l="l" t="t" r="r" b="b"/>
            <a:pathLst>
              <a:path w="2854038" h="2854038" extrusionOk="0">
                <a:moveTo>
                  <a:pt x="0" y="1427019"/>
                </a:moveTo>
                <a:cubicBezTo>
                  <a:pt x="0" y="638898"/>
                  <a:pt x="638898" y="0"/>
                  <a:pt x="1427019" y="0"/>
                </a:cubicBezTo>
                <a:cubicBezTo>
                  <a:pt x="2215140" y="0"/>
                  <a:pt x="2854038" y="638898"/>
                  <a:pt x="2854038" y="1427019"/>
                </a:cubicBezTo>
                <a:cubicBezTo>
                  <a:pt x="2854038" y="2215140"/>
                  <a:pt x="2215140" y="2854038"/>
                  <a:pt x="1427019" y="2854038"/>
                </a:cubicBezTo>
                <a:cubicBezTo>
                  <a:pt x="638898" y="2854038"/>
                  <a:pt x="0" y="2215140"/>
                  <a:pt x="0" y="1427019"/>
                </a:cubicBezTo>
                <a:close/>
              </a:path>
            </a:pathLst>
          </a:custGeom>
          <a:solidFill>
            <a:srgbClr val="004599"/>
          </a:solidFill>
          <a:ln>
            <a:noFill/>
          </a:ln>
        </p:spPr>
        <p:txBody>
          <a:bodyPr spcFirstLastPara="1" wrap="square" lIns="453500" tIns="453500" rIns="453500" bIns="453500" anchor="ctr" anchorCtr="0">
            <a:noAutofit/>
          </a:bodyPr>
          <a:lstStyle/>
          <a:p>
            <a:pPr marL="0" marR="0" lvl="0" indent="0" algn="ctr" rtl="0">
              <a:lnSpc>
                <a:spcPct val="90000"/>
              </a:lnSpc>
              <a:spcBef>
                <a:spcPts val="0"/>
              </a:spcBef>
              <a:spcAft>
                <a:spcPts val="0"/>
              </a:spcAft>
              <a:buClr>
                <a:schemeClr val="lt1"/>
              </a:buClr>
              <a:buSzPts val="2400"/>
              <a:buFont typeface="Avenir"/>
              <a:buNone/>
            </a:pPr>
            <a:r>
              <a:rPr lang="en-US" sz="1800" b="0" i="0" u="none" strike="noStrike" cap="none">
                <a:solidFill>
                  <a:schemeClr val="lt1"/>
                </a:solidFill>
                <a:latin typeface="Avenir"/>
                <a:ea typeface="Avenir"/>
                <a:cs typeface="Avenir"/>
                <a:sym typeface="Avenir"/>
              </a:rPr>
              <a:t>Recognize the role of women &amp; girls in small-scale food production</a:t>
            </a:r>
            <a:endParaRPr sz="1800" b="0" i="0" u="none" strike="noStrike" cap="none">
              <a:solidFill>
                <a:srgbClr val="000000"/>
              </a:solidFill>
              <a:latin typeface="Arial"/>
              <a:ea typeface="Arial"/>
              <a:cs typeface="Arial"/>
              <a:sym typeface="Arial"/>
            </a:endParaRPr>
          </a:p>
        </p:txBody>
      </p:sp>
      <p:sp>
        <p:nvSpPr>
          <p:cNvPr id="203" name="Google Shape;203;p5"/>
          <p:cNvSpPr/>
          <p:nvPr/>
        </p:nvSpPr>
        <p:spPr>
          <a:xfrm>
            <a:off x="4835583" y="1630735"/>
            <a:ext cx="2743200" cy="2386584"/>
          </a:xfrm>
          <a:custGeom>
            <a:avLst/>
            <a:gdLst/>
            <a:ahLst/>
            <a:cxnLst/>
            <a:rect l="l" t="t" r="r" b="b"/>
            <a:pathLst>
              <a:path w="2854038" h="2854038" extrusionOk="0">
                <a:moveTo>
                  <a:pt x="0" y="1427019"/>
                </a:moveTo>
                <a:cubicBezTo>
                  <a:pt x="0" y="638898"/>
                  <a:pt x="638898" y="0"/>
                  <a:pt x="1427019" y="0"/>
                </a:cubicBezTo>
                <a:cubicBezTo>
                  <a:pt x="2215140" y="0"/>
                  <a:pt x="2854038" y="638898"/>
                  <a:pt x="2854038" y="1427019"/>
                </a:cubicBezTo>
                <a:cubicBezTo>
                  <a:pt x="2854038" y="2215140"/>
                  <a:pt x="2215140" y="2854038"/>
                  <a:pt x="1427019" y="2854038"/>
                </a:cubicBezTo>
                <a:cubicBezTo>
                  <a:pt x="638898" y="2854038"/>
                  <a:pt x="0" y="2215140"/>
                  <a:pt x="0" y="1427019"/>
                </a:cubicBezTo>
                <a:close/>
              </a:path>
            </a:pathLst>
          </a:custGeom>
          <a:solidFill>
            <a:srgbClr val="004599"/>
          </a:solidFill>
          <a:ln>
            <a:noFill/>
          </a:ln>
        </p:spPr>
        <p:txBody>
          <a:bodyPr spcFirstLastPara="1" wrap="square" lIns="453500" tIns="453500" rIns="453500" bIns="453500" anchor="ctr" anchorCtr="0">
            <a:noAutofit/>
          </a:bodyPr>
          <a:lstStyle/>
          <a:p>
            <a:pPr marL="0" marR="0" lvl="0" indent="0" algn="ctr" rtl="0">
              <a:lnSpc>
                <a:spcPct val="90000"/>
              </a:lnSpc>
              <a:spcBef>
                <a:spcPts val="0"/>
              </a:spcBef>
              <a:spcAft>
                <a:spcPts val="0"/>
              </a:spcAft>
              <a:buClr>
                <a:schemeClr val="lt1"/>
              </a:buClr>
              <a:buSzPts val="2400"/>
              <a:buFont typeface="Avenir"/>
              <a:buNone/>
            </a:pPr>
            <a:r>
              <a:rPr lang="en-US" sz="1800" b="0" i="0" u="none" strike="noStrike" cap="none">
                <a:solidFill>
                  <a:schemeClr val="lt1"/>
                </a:solidFill>
                <a:latin typeface="Avenir"/>
                <a:ea typeface="Avenir"/>
                <a:cs typeface="Avenir"/>
                <a:sym typeface="Avenir"/>
              </a:rPr>
              <a:t>Improve working conditions of peasants &amp; rural people </a:t>
            </a:r>
            <a:endParaRPr sz="1800" b="0" i="0" u="none" strike="noStrike" cap="none">
              <a:solidFill>
                <a:srgbClr val="000000"/>
              </a:solidFill>
              <a:latin typeface="Arial"/>
              <a:ea typeface="Arial"/>
              <a:cs typeface="Arial"/>
              <a:sym typeface="Arial"/>
            </a:endParaRPr>
          </a:p>
        </p:txBody>
      </p:sp>
      <p:sp>
        <p:nvSpPr>
          <p:cNvPr id="204" name="Google Shape;204;p5"/>
          <p:cNvSpPr/>
          <p:nvPr/>
        </p:nvSpPr>
        <p:spPr>
          <a:xfrm>
            <a:off x="8495009" y="4224737"/>
            <a:ext cx="2743200" cy="2386584"/>
          </a:xfrm>
          <a:custGeom>
            <a:avLst/>
            <a:gdLst/>
            <a:ahLst/>
            <a:cxnLst/>
            <a:rect l="l" t="t" r="r" b="b"/>
            <a:pathLst>
              <a:path w="2854038" h="2854038" extrusionOk="0">
                <a:moveTo>
                  <a:pt x="0" y="1427019"/>
                </a:moveTo>
                <a:cubicBezTo>
                  <a:pt x="0" y="638898"/>
                  <a:pt x="638898" y="0"/>
                  <a:pt x="1427019" y="0"/>
                </a:cubicBezTo>
                <a:cubicBezTo>
                  <a:pt x="2215140" y="0"/>
                  <a:pt x="2854038" y="638898"/>
                  <a:pt x="2854038" y="1427019"/>
                </a:cubicBezTo>
                <a:cubicBezTo>
                  <a:pt x="2854038" y="2215140"/>
                  <a:pt x="2215140" y="2854038"/>
                  <a:pt x="1427019" y="2854038"/>
                </a:cubicBezTo>
                <a:cubicBezTo>
                  <a:pt x="638898" y="2854038"/>
                  <a:pt x="0" y="2215140"/>
                  <a:pt x="0" y="1427019"/>
                </a:cubicBezTo>
                <a:close/>
              </a:path>
            </a:pathLst>
          </a:custGeom>
          <a:solidFill>
            <a:srgbClr val="004599"/>
          </a:solidFill>
          <a:ln>
            <a:noFill/>
          </a:ln>
        </p:spPr>
        <p:txBody>
          <a:bodyPr spcFirstLastPara="1" wrap="square" lIns="453500" tIns="453500" rIns="453500" bIns="453500" anchor="ctr" anchorCtr="0">
            <a:noAutofit/>
          </a:bodyPr>
          <a:lstStyle/>
          <a:p>
            <a:pPr marL="0" marR="0" lvl="0" indent="0" algn="ctr" rtl="0">
              <a:lnSpc>
                <a:spcPct val="90000"/>
              </a:lnSpc>
              <a:spcBef>
                <a:spcPts val="0"/>
              </a:spcBef>
              <a:spcAft>
                <a:spcPts val="0"/>
              </a:spcAft>
              <a:buClr>
                <a:schemeClr val="lt1"/>
              </a:buClr>
              <a:buSzPts val="2400"/>
              <a:buFont typeface="Avenir"/>
              <a:buNone/>
            </a:pPr>
            <a:r>
              <a:rPr lang="en-US" sz="1800" b="0" i="0" u="none" strike="noStrike" cap="none">
                <a:solidFill>
                  <a:schemeClr val="lt1"/>
                </a:solidFill>
                <a:latin typeface="Avenir"/>
                <a:ea typeface="Avenir"/>
                <a:cs typeface="Avenir"/>
                <a:sym typeface="Avenir"/>
              </a:rPr>
              <a:t>Protect traditional and cultural knowledge</a:t>
            </a:r>
            <a:endParaRPr sz="1800" b="0" i="0" u="none" strike="noStrike" cap="none">
              <a:solidFill>
                <a:srgbClr val="000000"/>
              </a:solidFill>
              <a:latin typeface="Arial"/>
              <a:ea typeface="Arial"/>
              <a:cs typeface="Arial"/>
              <a:sym typeface="Arial"/>
            </a:endParaRPr>
          </a:p>
        </p:txBody>
      </p:sp>
      <p:sp>
        <p:nvSpPr>
          <p:cNvPr id="205" name="Google Shape;205;p5"/>
          <p:cNvSpPr/>
          <p:nvPr/>
        </p:nvSpPr>
        <p:spPr>
          <a:xfrm>
            <a:off x="4734159" y="4230977"/>
            <a:ext cx="2743200" cy="2386584"/>
          </a:xfrm>
          <a:custGeom>
            <a:avLst/>
            <a:gdLst/>
            <a:ahLst/>
            <a:cxnLst/>
            <a:rect l="l" t="t" r="r" b="b"/>
            <a:pathLst>
              <a:path w="2854038" h="2854038" extrusionOk="0">
                <a:moveTo>
                  <a:pt x="0" y="1427019"/>
                </a:moveTo>
                <a:cubicBezTo>
                  <a:pt x="0" y="638898"/>
                  <a:pt x="638898" y="0"/>
                  <a:pt x="1427019" y="0"/>
                </a:cubicBezTo>
                <a:cubicBezTo>
                  <a:pt x="2215140" y="0"/>
                  <a:pt x="2854038" y="638898"/>
                  <a:pt x="2854038" y="1427019"/>
                </a:cubicBezTo>
                <a:cubicBezTo>
                  <a:pt x="2854038" y="2215140"/>
                  <a:pt x="2215140" y="2854038"/>
                  <a:pt x="1427019" y="2854038"/>
                </a:cubicBezTo>
                <a:cubicBezTo>
                  <a:pt x="638898" y="2854038"/>
                  <a:pt x="0" y="2215140"/>
                  <a:pt x="0" y="1427019"/>
                </a:cubicBezTo>
                <a:close/>
              </a:path>
            </a:pathLst>
          </a:custGeom>
          <a:solidFill>
            <a:srgbClr val="004599"/>
          </a:solidFill>
          <a:ln>
            <a:noFill/>
          </a:ln>
        </p:spPr>
        <p:txBody>
          <a:bodyPr spcFirstLastPara="1" wrap="square" lIns="453500" tIns="453500" rIns="453500" bIns="453500" anchor="ctr" anchorCtr="0">
            <a:noAutofit/>
          </a:bodyPr>
          <a:lstStyle/>
          <a:p>
            <a:pPr marL="0" marR="0" lvl="0" indent="0" algn="ctr" rtl="0">
              <a:lnSpc>
                <a:spcPct val="90000"/>
              </a:lnSpc>
              <a:spcBef>
                <a:spcPts val="0"/>
              </a:spcBef>
              <a:spcAft>
                <a:spcPts val="0"/>
              </a:spcAft>
              <a:buClr>
                <a:schemeClr val="lt1"/>
              </a:buClr>
              <a:buSzPts val="2400"/>
              <a:buFont typeface="Avenir"/>
              <a:buNone/>
            </a:pPr>
            <a:r>
              <a:rPr lang="en-US" sz="1800" b="0" i="0" u="none" strike="noStrike" cap="none">
                <a:solidFill>
                  <a:schemeClr val="lt1"/>
                </a:solidFill>
                <a:latin typeface="Avenir"/>
                <a:ea typeface="Avenir"/>
                <a:cs typeface="Avenir"/>
                <a:sym typeface="Avenir"/>
              </a:rPr>
              <a:t>Protect peasant seed production systems, biodiversity and ag biodiversity</a:t>
            </a:r>
            <a:endParaRPr sz="1800" b="0" i="0" u="none" strike="noStrike" cap="none">
              <a:solidFill>
                <a:srgbClr val="000000"/>
              </a:solidFill>
              <a:latin typeface="Arial"/>
              <a:ea typeface="Arial"/>
              <a:cs typeface="Arial"/>
              <a:sym typeface="Arial"/>
            </a:endParaRPr>
          </a:p>
        </p:txBody>
      </p:sp>
      <p:sp>
        <p:nvSpPr>
          <p:cNvPr id="206" name="Google Shape;206;p5"/>
          <p:cNvSpPr/>
          <p:nvPr/>
        </p:nvSpPr>
        <p:spPr>
          <a:xfrm>
            <a:off x="873895" y="4174634"/>
            <a:ext cx="2743200" cy="2377440"/>
          </a:xfrm>
          <a:custGeom>
            <a:avLst/>
            <a:gdLst/>
            <a:ahLst/>
            <a:cxnLst/>
            <a:rect l="l" t="t" r="r" b="b"/>
            <a:pathLst>
              <a:path w="2854038" h="2854038" extrusionOk="0">
                <a:moveTo>
                  <a:pt x="0" y="1427019"/>
                </a:moveTo>
                <a:cubicBezTo>
                  <a:pt x="0" y="638898"/>
                  <a:pt x="638898" y="0"/>
                  <a:pt x="1427019" y="0"/>
                </a:cubicBezTo>
                <a:cubicBezTo>
                  <a:pt x="2215140" y="0"/>
                  <a:pt x="2854038" y="638898"/>
                  <a:pt x="2854038" y="1427019"/>
                </a:cubicBezTo>
                <a:cubicBezTo>
                  <a:pt x="2854038" y="2215140"/>
                  <a:pt x="2215140" y="2854038"/>
                  <a:pt x="1427019" y="2854038"/>
                </a:cubicBezTo>
                <a:cubicBezTo>
                  <a:pt x="638898" y="2854038"/>
                  <a:pt x="0" y="2215140"/>
                  <a:pt x="0" y="1427019"/>
                </a:cubicBezTo>
                <a:close/>
              </a:path>
            </a:pathLst>
          </a:custGeom>
          <a:solidFill>
            <a:srgbClr val="004599"/>
          </a:solidFill>
          <a:ln>
            <a:noFill/>
          </a:ln>
        </p:spPr>
        <p:txBody>
          <a:bodyPr spcFirstLastPara="1" wrap="square" lIns="453500" tIns="453500" rIns="453500" bIns="453500" anchor="ctr" anchorCtr="0">
            <a:noAutofit/>
          </a:bodyPr>
          <a:lstStyle/>
          <a:p>
            <a:pPr marL="0" marR="0" lvl="0" indent="0" algn="ctr" rtl="0">
              <a:lnSpc>
                <a:spcPct val="90000"/>
              </a:lnSpc>
              <a:spcBef>
                <a:spcPts val="0"/>
              </a:spcBef>
              <a:spcAft>
                <a:spcPts val="0"/>
              </a:spcAft>
              <a:buClr>
                <a:schemeClr val="lt1"/>
              </a:buClr>
              <a:buSzPts val="2400"/>
              <a:buFont typeface="Avenir"/>
              <a:buNone/>
            </a:pPr>
            <a:r>
              <a:rPr lang="en-US" sz="1800" b="0" i="0" u="none" strike="noStrike" cap="none">
                <a:solidFill>
                  <a:schemeClr val="lt1"/>
                </a:solidFill>
                <a:latin typeface="Avenir"/>
                <a:ea typeface="Avenir"/>
                <a:cs typeface="Avenir"/>
                <a:sym typeface="Avenir"/>
              </a:rPr>
              <a:t>Encourage agro ecology and counter impacts on climate change</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Berman Institute">
      <a:dk1>
        <a:srgbClr val="023E85"/>
      </a:dk1>
      <a:lt1>
        <a:srgbClr val="FFFFFF"/>
      </a:lt1>
      <a:dk2>
        <a:srgbClr val="30261D"/>
      </a:dk2>
      <a:lt2>
        <a:srgbClr val="30261D"/>
      </a:lt2>
      <a:accent1>
        <a:srgbClr val="68ACE5"/>
      </a:accent1>
      <a:accent2>
        <a:srgbClr val="CBA051"/>
      </a:accent2>
      <a:accent3>
        <a:srgbClr val="009B77"/>
      </a:accent3>
      <a:accent4>
        <a:srgbClr val="286140"/>
      </a:accent4>
      <a:accent5>
        <a:srgbClr val="86C8BC"/>
      </a:accent5>
      <a:accent6>
        <a:srgbClr val="9E5330"/>
      </a:accent6>
      <a:hlink>
        <a:srgbClr val="68ACE5"/>
      </a:hlink>
      <a:folHlink>
        <a:srgbClr val="CBA05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1809</Words>
  <Application>Microsoft Macintosh PowerPoint</Application>
  <PresentationFormat>Widescreen</PresentationFormat>
  <Paragraphs>119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Avenir</vt:lpstr>
      <vt:lpstr>Calibri</vt:lpstr>
      <vt:lpstr>Gill Sans</vt:lpstr>
      <vt:lpstr>Noto Sans Symbols</vt:lpstr>
      <vt:lpstr>Office Theme</vt:lpstr>
      <vt:lpstr>United Nations Declaration on the Rights of Peasants and Other People Working in Rural Areas (UNDROP): An Introduction </vt:lpstr>
      <vt:lpstr>WHAT IS IT?</vt:lpstr>
      <vt:lpstr>UNDROP</vt:lpstr>
      <vt:lpstr>WHO DOES IT REPRESENT? </vt:lpstr>
      <vt:lpstr>WHO DOES IT REPRESENT  (RIGHTS-HOLDERS)?</vt:lpstr>
      <vt:lpstr>The UNDROP supports:</vt:lpstr>
      <vt:lpstr>What does UNDROP recognize?</vt:lpstr>
      <vt:lpstr>Origins of UNDROP</vt:lpstr>
      <vt:lpstr>What UNDROP can do for a country?</vt:lpstr>
      <vt:lpstr>How can communities use UNDROP?</vt:lpstr>
      <vt:lpstr>Examples of UNDROP’s use</vt:lpstr>
      <vt:lpstr>Examples of UNDROP’s use</vt:lpstr>
      <vt:lpstr>Examples of UNDROP’s use</vt:lpstr>
      <vt:lpstr>Examples of UNDROP’s use</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Nations Declaration on the Rights of Peasants and Other People Working in Rural Areas (UNDROP): An Introduction </dc:title>
  <dc:creator>Amelia Hood</dc:creator>
  <cp:lastModifiedBy>Jamie Smith</cp:lastModifiedBy>
  <cp:revision>1</cp:revision>
  <dcterms:created xsi:type="dcterms:W3CDTF">2022-03-08T17:20:11Z</dcterms:created>
  <dcterms:modified xsi:type="dcterms:W3CDTF">2023-02-10T17:13:31Z</dcterms:modified>
</cp:coreProperties>
</file>