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6858000" cx="12192000"/>
  <p:notesSz cx="6858000" cy="9144000"/>
  <p:embeddedFontLst>
    <p:embeddedFont>
      <p:font typeface="Gill Sans"/>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0" roundtripDataSignature="AMtx7mhkwgRqQ/bN3r/qOaSD3ED3X4EtL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essica Fanzo"/>
  <p:cmAuthor clrIdx="1" id="1" initials="" lastIdx="1" name="Malayka Walt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8C9020-1B7C-4AB1-A793-08309C9964D7}">
  <a:tblStyle styleId="{498C9020-1B7C-4AB1-A793-08309C9964D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GillSans-regular.fntdata"/><Relationship Id="rId47" Type="http://schemas.openxmlformats.org/officeDocument/2006/relationships/slide" Target="slides/slide41.xml"/><Relationship Id="rId49" Type="http://schemas.openxmlformats.org/officeDocument/2006/relationships/font" Target="fonts/Gill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3-11T12:16:31.956">
    <p:pos x="7460" y="74"/>
    <p:text>I think I woudl like to change this and have it be more about the phase 1 and what we will do:
1.  Training and building capacity
2.  Mobilizing and raising awareness
3.  Creating accountability
4.  Engaging policy coherence
5.  Learning
And map that over 4 years with potential to expand into phase 2 and 3</p:text>
    <p:extLst>
      <p:ext uri="{C676402C-5697-4E1C-873F-D02D1690AC5C}">
        <p15:threadingInfo timeZoneBias="0"/>
      </p:ext>
      <p:ext uri="http://customooxmlschemas.google.com/">
        <go:slidesCustomData xmlns:go="http://customooxmlschemas.google.com/" commentPostId="AAAAXEYGquM"/>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2-05-13T17:24:15.992">
    <p:pos x="4530" y="-270"/>
    <p:text>I thought it would be cute to draw the maps of the countries for these header slides but they may make the slide appear to be too busy. Please let me know if you have input</p:text>
    <p:extLst>
      <p:ext uri="{C676402C-5697-4E1C-873F-D02D1690AC5C}">
        <p15:threadingInfo timeZoneBias="0"/>
      </p:ext>
      <p:ext uri="http://customooxmlschemas.google.com/">
        <go:slidesCustomData xmlns:go="http://customooxmlschemas.google.com/" commentPostId="AAAAYcJsqO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44" name="Google Shape;24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51" name="Google Shape;25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58" name="Google Shape;25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66" name="Google Shape;26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These activities will address ongoing barriers by strengthening the capacity of right-holders and legitimate key food system actors to better identify, appreciate and address possible constraints. </a:t>
            </a:r>
            <a:endParaRPr/>
          </a:p>
        </p:txBody>
      </p:sp>
      <p:sp>
        <p:nvSpPr>
          <p:cNvPr id="279" name="Google Shape;279;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picture is from IIRR’s website: https://iirr.org/skills-for-success/ </a:t>
            </a:r>
            <a:endParaRPr/>
          </a:p>
        </p:txBody>
      </p:sp>
      <p:sp>
        <p:nvSpPr>
          <p:cNvPr id="506" name="Google Shape;50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https://iirr.org/wp-content/uploads/2021/09/Screen-Shot-2020-05-26-at-8.51.42-PM-1536x797.jpg </a:t>
            </a:r>
            <a:endParaRPr/>
          </a:p>
          <a:p>
            <a:pPr indent="0" lvl="0" marL="0" rtl="0" algn="l">
              <a:spcBef>
                <a:spcPts val="0"/>
              </a:spcBef>
              <a:spcAft>
                <a:spcPts val="0"/>
              </a:spcAft>
              <a:buNone/>
            </a:pPr>
            <a:r>
              <a:rPr lang="en-US"/>
              <a:t>https://iirr.org/ethiopia/</a:t>
            </a:r>
            <a:endParaRPr/>
          </a:p>
          <a:p>
            <a:pPr indent="0" lvl="0" marL="0" rtl="0" algn="l">
              <a:spcBef>
                <a:spcPts val="0"/>
              </a:spcBef>
              <a:spcAft>
                <a:spcPts val="0"/>
              </a:spcAft>
              <a:buNone/>
            </a:pPr>
            <a:r>
              <a:t/>
            </a:r>
            <a:endParaRPr/>
          </a:p>
        </p:txBody>
      </p:sp>
      <p:sp>
        <p:nvSpPr>
          <p:cNvPr id="560" name="Google Shape;56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https://flic.kr/p/9tdJXv</a:t>
            </a:r>
            <a:endParaRPr/>
          </a:p>
          <a:p>
            <a:pPr indent="0" lvl="0" marL="0" rtl="0" algn="l">
              <a:spcBef>
                <a:spcPts val="0"/>
              </a:spcBef>
              <a:spcAft>
                <a:spcPts val="0"/>
              </a:spcAft>
              <a:buNone/>
            </a:pPr>
            <a:r>
              <a:t/>
            </a:r>
            <a:endParaRPr/>
          </a:p>
        </p:txBody>
      </p:sp>
      <p:sp>
        <p:nvSpPr>
          <p:cNvPr id="617" name="Google Shape;61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The HLPE framework helps to refocus UNDROP content toward relevant food systems issues while maintaining a connection to human right laws. </a:t>
            </a:r>
            <a:endParaRPr/>
          </a:p>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The HLPE framework will be framed using two complementary components: (1) the CFS Voluntary Guidelines on Food System for Nutrition (VGFSyN) and (2) an “extended” version of the International Bill of Human Rights</a:t>
            </a:r>
            <a:r>
              <a:rPr lang="en-US"/>
              <a:t> </a:t>
            </a:r>
            <a:endParaRPr/>
          </a:p>
          <a:p>
            <a:pPr indent="0" lvl="0" marL="0" rtl="0" algn="l">
              <a:lnSpc>
                <a:spcPct val="100000"/>
              </a:lnSpc>
              <a:spcBef>
                <a:spcPts val="0"/>
              </a:spcBef>
              <a:spcAft>
                <a:spcPts val="0"/>
              </a:spcAft>
              <a:buClr>
                <a:schemeClr val="dk1"/>
              </a:buClr>
              <a:buSzPts val="1400"/>
              <a:buFont typeface="Calibri"/>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Because the VGFSyN explicitly adopts a food system framework and insists on the importance of using a systemic, intersectoral approach and on context-specific policies, it’s useful as a "prism" for the UNDROP that focuses policy attention on food systems for improved food security, diets and nutrition outcomes. The structure of the VGFSyN into actionable Focus Areas also helps right-holders and stakeholders identify actionable interventions.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We will also use an extended form of the “International Bill of Human Rights” (IBHR) that includes the International Covenant on Civil and Political Rights (ICCPR), and the International Covenant on Economic, Social and Cultural Rights (ICESCR).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13" name="Google Shape;11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https://flic.kr/p/YwNEjM </a:t>
            </a:r>
            <a:endParaRPr/>
          </a:p>
        </p:txBody>
      </p:sp>
      <p:sp>
        <p:nvSpPr>
          <p:cNvPr id="669" name="Google Shape;669;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Mention what countries we’re working in. Maybe a </a:t>
            </a:r>
            <a:endParaRPr/>
          </a:p>
        </p:txBody>
      </p:sp>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30" name="Google Shape;23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37" name="Google Shape;23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90AE"/>
              </a:buClr>
              <a:buSzPts val="2400"/>
              <a:buNone/>
              <a:defRPr sz="2400">
                <a:solidFill>
                  <a:srgbClr val="8890AE"/>
                </a:solidFill>
              </a:defRPr>
            </a:lvl1pPr>
            <a:lvl2pPr indent="-228600" lvl="1" marL="914400" algn="l">
              <a:lnSpc>
                <a:spcPct val="90000"/>
              </a:lnSpc>
              <a:spcBef>
                <a:spcPts val="500"/>
              </a:spcBef>
              <a:spcAft>
                <a:spcPts val="0"/>
              </a:spcAft>
              <a:buClr>
                <a:srgbClr val="8890AE"/>
              </a:buClr>
              <a:buSzPts val="2000"/>
              <a:buNone/>
              <a:defRPr sz="2000">
                <a:solidFill>
                  <a:srgbClr val="8890AE"/>
                </a:solidFill>
              </a:defRPr>
            </a:lvl2pPr>
            <a:lvl3pPr indent="-228600" lvl="2" marL="1371600" algn="l">
              <a:lnSpc>
                <a:spcPct val="90000"/>
              </a:lnSpc>
              <a:spcBef>
                <a:spcPts val="500"/>
              </a:spcBef>
              <a:spcAft>
                <a:spcPts val="0"/>
              </a:spcAft>
              <a:buClr>
                <a:srgbClr val="8890AE"/>
              </a:buClr>
              <a:buSzPts val="1800"/>
              <a:buNone/>
              <a:defRPr sz="1800">
                <a:solidFill>
                  <a:srgbClr val="8890AE"/>
                </a:solidFill>
              </a:defRPr>
            </a:lvl3pPr>
            <a:lvl4pPr indent="-228600" lvl="3" marL="1828800" algn="l">
              <a:lnSpc>
                <a:spcPct val="90000"/>
              </a:lnSpc>
              <a:spcBef>
                <a:spcPts val="500"/>
              </a:spcBef>
              <a:spcAft>
                <a:spcPts val="0"/>
              </a:spcAft>
              <a:buClr>
                <a:srgbClr val="8890AE"/>
              </a:buClr>
              <a:buSzPts val="1600"/>
              <a:buNone/>
              <a:defRPr sz="1600">
                <a:solidFill>
                  <a:srgbClr val="8890AE"/>
                </a:solidFill>
              </a:defRPr>
            </a:lvl4pPr>
            <a:lvl5pPr indent="-228600" lvl="4" marL="2286000" algn="l">
              <a:lnSpc>
                <a:spcPct val="90000"/>
              </a:lnSpc>
              <a:spcBef>
                <a:spcPts val="500"/>
              </a:spcBef>
              <a:spcAft>
                <a:spcPts val="0"/>
              </a:spcAft>
              <a:buClr>
                <a:srgbClr val="8890AE"/>
              </a:buClr>
              <a:buSzPts val="1600"/>
              <a:buNone/>
              <a:defRPr sz="1600">
                <a:solidFill>
                  <a:srgbClr val="8890AE"/>
                </a:solidFill>
              </a:defRPr>
            </a:lvl5pPr>
            <a:lvl6pPr indent="-228600" lvl="5" marL="2743200" algn="l">
              <a:lnSpc>
                <a:spcPct val="90000"/>
              </a:lnSpc>
              <a:spcBef>
                <a:spcPts val="500"/>
              </a:spcBef>
              <a:spcAft>
                <a:spcPts val="0"/>
              </a:spcAft>
              <a:buClr>
                <a:srgbClr val="8890AE"/>
              </a:buClr>
              <a:buSzPts val="1600"/>
              <a:buNone/>
              <a:defRPr sz="1600">
                <a:solidFill>
                  <a:srgbClr val="8890AE"/>
                </a:solidFill>
              </a:defRPr>
            </a:lvl6pPr>
            <a:lvl7pPr indent="-228600" lvl="6" marL="3200400" algn="l">
              <a:lnSpc>
                <a:spcPct val="90000"/>
              </a:lnSpc>
              <a:spcBef>
                <a:spcPts val="500"/>
              </a:spcBef>
              <a:spcAft>
                <a:spcPts val="0"/>
              </a:spcAft>
              <a:buClr>
                <a:srgbClr val="8890AE"/>
              </a:buClr>
              <a:buSzPts val="1600"/>
              <a:buNone/>
              <a:defRPr sz="1600">
                <a:solidFill>
                  <a:srgbClr val="8890AE"/>
                </a:solidFill>
              </a:defRPr>
            </a:lvl7pPr>
            <a:lvl8pPr indent="-228600" lvl="7" marL="3657600" algn="l">
              <a:lnSpc>
                <a:spcPct val="90000"/>
              </a:lnSpc>
              <a:spcBef>
                <a:spcPts val="500"/>
              </a:spcBef>
              <a:spcAft>
                <a:spcPts val="0"/>
              </a:spcAft>
              <a:buClr>
                <a:srgbClr val="8890AE"/>
              </a:buClr>
              <a:buSzPts val="1600"/>
              <a:buNone/>
              <a:defRPr sz="1600">
                <a:solidFill>
                  <a:srgbClr val="8890AE"/>
                </a:solidFill>
              </a:defRPr>
            </a:lvl8pPr>
            <a:lvl9pPr indent="-228600" lvl="8" marL="4114800" algn="l">
              <a:lnSpc>
                <a:spcPct val="90000"/>
              </a:lnSpc>
              <a:spcBef>
                <a:spcPts val="500"/>
              </a:spcBef>
              <a:spcAft>
                <a:spcPts val="0"/>
              </a:spcAft>
              <a:buClr>
                <a:srgbClr val="8890AE"/>
              </a:buClr>
              <a:buSzPts val="1600"/>
              <a:buNone/>
              <a:defRPr sz="1600">
                <a:solidFill>
                  <a:srgbClr val="8890AE"/>
                </a:solidFill>
              </a:defRPr>
            </a:lvl9pPr>
          </a:lstStyle>
          <a:p/>
        </p:txBody>
      </p:sp>
      <p:sp>
        <p:nvSpPr>
          <p:cNvPr id="18" name="Google Shape;18;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4" name="Google Shape;3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2"/>
          <p:cNvSpPr/>
          <p:nvPr>
            <p:ph idx="2" type="pic"/>
          </p:nvPr>
        </p:nvSpPr>
        <p:spPr>
          <a:xfrm>
            <a:off x="5183188" y="987425"/>
            <a:ext cx="6172200" cy="4873625"/>
          </a:xfrm>
          <a:prstGeom prst="rect">
            <a:avLst/>
          </a:prstGeom>
          <a:noFill/>
          <a:ln>
            <a:noFill/>
          </a:ln>
        </p:spPr>
      </p:sp>
      <p:sp>
        <p:nvSpPr>
          <p:cNvPr id="68" name="Google Shape;68;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90AE"/>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90AE"/>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90AE"/>
                </a:solidFill>
                <a:latin typeface="Calibri"/>
                <a:ea typeface="Calibri"/>
                <a:cs typeface="Calibri"/>
                <a:sym typeface="Calibri"/>
              </a:defRPr>
            </a:lvl1pPr>
            <a:lvl2pPr indent="0" lvl="1" marL="0" marR="0" rtl="0" algn="r">
              <a:spcBef>
                <a:spcPts val="0"/>
              </a:spcBef>
              <a:buNone/>
              <a:defRPr b="0" i="0" sz="1200" u="none" cap="none" strike="noStrike">
                <a:solidFill>
                  <a:srgbClr val="8890AE"/>
                </a:solidFill>
                <a:latin typeface="Calibri"/>
                <a:ea typeface="Calibri"/>
                <a:cs typeface="Calibri"/>
                <a:sym typeface="Calibri"/>
              </a:defRPr>
            </a:lvl2pPr>
            <a:lvl3pPr indent="0" lvl="2" marL="0" marR="0" rtl="0" algn="r">
              <a:spcBef>
                <a:spcPts val="0"/>
              </a:spcBef>
              <a:buNone/>
              <a:defRPr b="0" i="0" sz="1200" u="none" cap="none" strike="noStrike">
                <a:solidFill>
                  <a:srgbClr val="8890AE"/>
                </a:solidFill>
                <a:latin typeface="Calibri"/>
                <a:ea typeface="Calibri"/>
                <a:cs typeface="Calibri"/>
                <a:sym typeface="Calibri"/>
              </a:defRPr>
            </a:lvl3pPr>
            <a:lvl4pPr indent="0" lvl="3" marL="0" marR="0" rtl="0" algn="r">
              <a:spcBef>
                <a:spcPts val="0"/>
              </a:spcBef>
              <a:buNone/>
              <a:defRPr b="0" i="0" sz="1200" u="none" cap="none" strike="noStrike">
                <a:solidFill>
                  <a:srgbClr val="8890AE"/>
                </a:solidFill>
                <a:latin typeface="Calibri"/>
                <a:ea typeface="Calibri"/>
                <a:cs typeface="Calibri"/>
                <a:sym typeface="Calibri"/>
              </a:defRPr>
            </a:lvl4pPr>
            <a:lvl5pPr indent="0" lvl="4" marL="0" marR="0" rtl="0" algn="r">
              <a:spcBef>
                <a:spcPts val="0"/>
              </a:spcBef>
              <a:buNone/>
              <a:defRPr b="0" i="0" sz="1200" u="none" cap="none" strike="noStrike">
                <a:solidFill>
                  <a:srgbClr val="8890AE"/>
                </a:solidFill>
                <a:latin typeface="Calibri"/>
                <a:ea typeface="Calibri"/>
                <a:cs typeface="Calibri"/>
                <a:sym typeface="Calibri"/>
              </a:defRPr>
            </a:lvl5pPr>
            <a:lvl6pPr indent="0" lvl="5" marL="0" marR="0" rtl="0" algn="r">
              <a:spcBef>
                <a:spcPts val="0"/>
              </a:spcBef>
              <a:buNone/>
              <a:defRPr b="0" i="0" sz="1200" u="none" cap="none" strike="noStrike">
                <a:solidFill>
                  <a:srgbClr val="8890AE"/>
                </a:solidFill>
                <a:latin typeface="Calibri"/>
                <a:ea typeface="Calibri"/>
                <a:cs typeface="Calibri"/>
                <a:sym typeface="Calibri"/>
              </a:defRPr>
            </a:lvl6pPr>
            <a:lvl7pPr indent="0" lvl="6" marL="0" marR="0" rtl="0" algn="r">
              <a:spcBef>
                <a:spcPts val="0"/>
              </a:spcBef>
              <a:buNone/>
              <a:defRPr b="0" i="0" sz="1200" u="none" cap="none" strike="noStrike">
                <a:solidFill>
                  <a:srgbClr val="8890AE"/>
                </a:solidFill>
                <a:latin typeface="Calibri"/>
                <a:ea typeface="Calibri"/>
                <a:cs typeface="Calibri"/>
                <a:sym typeface="Calibri"/>
              </a:defRPr>
            </a:lvl7pPr>
            <a:lvl8pPr indent="0" lvl="7" marL="0" marR="0" rtl="0" algn="r">
              <a:spcBef>
                <a:spcPts val="0"/>
              </a:spcBef>
              <a:buNone/>
              <a:defRPr b="0" i="0" sz="1200" u="none" cap="none" strike="noStrike">
                <a:solidFill>
                  <a:srgbClr val="8890AE"/>
                </a:solidFill>
                <a:latin typeface="Calibri"/>
                <a:ea typeface="Calibri"/>
                <a:cs typeface="Calibri"/>
                <a:sym typeface="Calibri"/>
              </a:defRPr>
            </a:lvl8pPr>
            <a:lvl9pPr indent="0" lvl="8" marL="0" marR="0" rtl="0" algn="r">
              <a:spcBef>
                <a:spcPts val="0"/>
              </a:spcBef>
              <a:buNone/>
              <a:defRPr b="0" i="0" sz="1200" u="none" cap="none" strike="noStrike">
                <a:solidFill>
                  <a:srgbClr val="8890A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5.png"/><Relationship Id="rId7"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32.jpg"/><Relationship Id="rId5" Type="http://schemas.openxmlformats.org/officeDocument/2006/relationships/image" Target="../media/image12.jpg"/><Relationship Id="rId6"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omments" Target="../comments/commen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jp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838200" y="1880992"/>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venir"/>
              <a:buNone/>
            </a:pPr>
            <a:r>
              <a:rPr lang="en-US">
                <a:latin typeface="Avenir"/>
                <a:ea typeface="Avenir"/>
                <a:cs typeface="Avenir"/>
                <a:sym typeface="Avenir"/>
              </a:rPr>
              <a:t>PEOPLE-CENTERED </a:t>
            </a:r>
            <a:br>
              <a:rPr lang="en-US">
                <a:latin typeface="Avenir"/>
                <a:ea typeface="Avenir"/>
                <a:cs typeface="Avenir"/>
                <a:sym typeface="Avenir"/>
              </a:rPr>
            </a:br>
            <a:r>
              <a:rPr lang="en-US">
                <a:latin typeface="Avenir"/>
                <a:ea typeface="Avenir"/>
                <a:cs typeface="Avenir"/>
                <a:sym typeface="Avenir"/>
              </a:rPr>
              <a:t>FOOD SYSTEMS</a:t>
            </a:r>
            <a:endParaRPr/>
          </a:p>
        </p:txBody>
      </p:sp>
      <p:sp>
        <p:nvSpPr>
          <p:cNvPr id="89" name="Google Shape;89;p1"/>
          <p:cNvSpPr txBox="1"/>
          <p:nvPr>
            <p:ph idx="1" type="body"/>
          </p:nvPr>
        </p:nvSpPr>
        <p:spPr>
          <a:xfrm>
            <a:off x="838200" y="4760717"/>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90AE"/>
              </a:buClr>
              <a:buSzPts val="2400"/>
              <a:buNone/>
            </a:pPr>
            <a:r>
              <a:rPr lang="en-US">
                <a:latin typeface="Avenir"/>
                <a:ea typeface="Avenir"/>
                <a:cs typeface="Avenir"/>
                <a:sym typeface="Avenir"/>
              </a:rPr>
              <a:t>FOSTERING HUMAN RIGHTS BASED APPROACHES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1"/>
          <p:cNvSpPr txBox="1"/>
          <p:nvPr>
            <p:ph type="title"/>
          </p:nvPr>
        </p:nvSpPr>
        <p:spPr>
          <a:xfrm>
            <a:off x="1215080" y="326823"/>
            <a:ext cx="9761837" cy="1464202"/>
          </a:xfrm>
          <a:prstGeom prst="rect">
            <a:avLst/>
          </a:prstGeom>
          <a:solidFill>
            <a:srgbClr val="FFFFFF"/>
          </a:solidFill>
          <a:ln>
            <a:noFill/>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2800"/>
              <a:buFont typeface="Gill Sans"/>
              <a:buNone/>
            </a:pPr>
            <a:r>
              <a:rPr lang="en-US" sz="3600">
                <a:solidFill>
                  <a:schemeClr val="lt2"/>
                </a:solidFill>
                <a:latin typeface="Avenir"/>
                <a:ea typeface="Avenir"/>
                <a:cs typeface="Avenir"/>
                <a:sym typeface="Avenir"/>
              </a:rPr>
              <a:t>ACTIVITY 3: </a:t>
            </a:r>
            <a:br>
              <a:rPr lang="en-US" sz="3600">
                <a:solidFill>
                  <a:schemeClr val="lt2"/>
                </a:solidFill>
                <a:latin typeface="Avenir"/>
                <a:ea typeface="Avenir"/>
                <a:cs typeface="Avenir"/>
                <a:sym typeface="Avenir"/>
              </a:rPr>
            </a:br>
            <a:r>
              <a:rPr lang="en-US" sz="3600">
                <a:solidFill>
                  <a:schemeClr val="lt2"/>
                </a:solidFill>
                <a:latin typeface="Avenir"/>
                <a:ea typeface="Avenir"/>
                <a:cs typeface="Avenir"/>
                <a:sym typeface="Avenir"/>
              </a:rPr>
              <a:t>MONITORING AND ACCOUNTABILITY STRENGTHENING </a:t>
            </a:r>
            <a:endParaRPr sz="3600">
              <a:solidFill>
                <a:schemeClr val="lt2"/>
              </a:solidFill>
              <a:latin typeface="Avenir"/>
              <a:ea typeface="Avenir"/>
              <a:cs typeface="Avenir"/>
              <a:sym typeface="Avenir"/>
            </a:endParaRPr>
          </a:p>
        </p:txBody>
      </p:sp>
      <p:graphicFrame>
        <p:nvGraphicFramePr>
          <p:cNvPr id="247" name="Google Shape;247;p11"/>
          <p:cNvGraphicFramePr/>
          <p:nvPr/>
        </p:nvGraphicFramePr>
        <p:xfrm>
          <a:off x="726364" y="2072755"/>
          <a:ext cx="3000000" cy="3000000"/>
        </p:xfrm>
        <a:graphic>
          <a:graphicData uri="http://schemas.openxmlformats.org/drawingml/2006/table">
            <a:tbl>
              <a:tblPr>
                <a:noFill/>
                <a:tableStyleId>{498C9020-1B7C-4AB1-A793-08309C9964D7}</a:tableStyleId>
              </a:tblPr>
              <a:tblGrid>
                <a:gridCol w="1958900"/>
                <a:gridCol w="8780375"/>
              </a:tblGrid>
              <a:tr h="1107900">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lt2"/>
                          </a:solidFill>
                          <a:latin typeface="Avenir"/>
                          <a:ea typeface="Avenir"/>
                          <a:cs typeface="Avenir"/>
                          <a:sym typeface="Avenir"/>
                        </a:rPr>
                        <a:t>What</a:t>
                      </a:r>
                      <a:endParaRPr b="1" sz="24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Gill Sans"/>
                        <a:buNone/>
                      </a:pPr>
                      <a:r>
                        <a:t/>
                      </a:r>
                      <a:endParaRPr sz="1000" u="none" cap="none" strike="noStrike">
                        <a:solidFill>
                          <a:schemeClr val="lt2"/>
                        </a:solidFill>
                        <a:latin typeface="Avenir"/>
                        <a:ea typeface="Avenir"/>
                        <a:cs typeface="Avenir"/>
                        <a:sym typeface="Avenir"/>
                      </a:endParaRPr>
                    </a:p>
                    <a:p>
                      <a:pPr indent="0" lvl="1" marL="457200" marR="0" rtl="0" algn="l">
                        <a:lnSpc>
                          <a:spcPct val="100000"/>
                        </a:lnSpc>
                        <a:spcBef>
                          <a:spcPts val="0"/>
                        </a:spcBef>
                        <a:spcAft>
                          <a:spcPts val="0"/>
                        </a:spcAft>
                        <a:buClr>
                          <a:schemeClr val="dk1"/>
                        </a:buClr>
                        <a:buSzPts val="2400"/>
                        <a:buFont typeface="Gill Sans"/>
                        <a:buNone/>
                      </a:pPr>
                      <a:r>
                        <a:rPr b="0" i="0" lang="en-US" sz="2000" u="none" cap="none" strike="noStrike">
                          <a:solidFill>
                            <a:schemeClr val="dk1"/>
                          </a:solidFill>
                          <a:latin typeface="Avenir"/>
                          <a:ea typeface="Avenir"/>
                          <a:cs typeface="Avenir"/>
                          <a:sym typeface="Avenir"/>
                        </a:rPr>
                        <a:t>Co-design and integrate human rights monitoring and accountability mechanisms specifically adapted to food systems’ conditions in existing M&amp;E systems at both national and international levels.</a:t>
                      </a:r>
                      <a:r>
                        <a:rPr lang="en-US" sz="2000" u="none" cap="none" strike="noStrike">
                          <a:solidFill>
                            <a:schemeClr val="lt2"/>
                          </a:solidFill>
                          <a:latin typeface="Avenir"/>
                          <a:ea typeface="Avenir"/>
                          <a:cs typeface="Avenir"/>
                          <a:sym typeface="Avenir"/>
                        </a:rPr>
                        <a:t> </a:t>
                      </a:r>
                      <a:endParaRPr/>
                    </a:p>
                    <a:p>
                      <a:pPr indent="0" lvl="1" marL="457200" marR="0" rtl="0" algn="l">
                        <a:lnSpc>
                          <a:spcPct val="100000"/>
                        </a:lnSpc>
                        <a:spcBef>
                          <a:spcPts val="0"/>
                        </a:spcBef>
                        <a:spcAft>
                          <a:spcPts val="0"/>
                        </a:spcAft>
                        <a:buClr>
                          <a:schemeClr val="dk1"/>
                        </a:buClr>
                        <a:buSzPts val="2400"/>
                        <a:buFont typeface="Gill Sans"/>
                        <a:buNone/>
                      </a:pPr>
                      <a:r>
                        <a:rPr lang="en-US" sz="1000" u="none" cap="none" strike="noStrike">
                          <a:solidFill>
                            <a:schemeClr val="lt2"/>
                          </a:solidFill>
                          <a:latin typeface="Avenir"/>
                          <a:ea typeface="Avenir"/>
                          <a:cs typeface="Avenir"/>
                          <a:sym typeface="Avenir"/>
                        </a:rPr>
                        <a:t> </a:t>
                      </a:r>
                      <a:endParaRPr sz="1000" u="none" cap="none" strike="noStrike">
                        <a:solidFill>
                          <a:schemeClr val="lt2"/>
                        </a:solidFill>
                        <a:latin typeface="Avenir"/>
                        <a:ea typeface="Avenir"/>
                        <a:cs typeface="Avenir"/>
                        <a:sym typeface="Avenir"/>
                      </a:endParaRPr>
                    </a:p>
                  </a:txBody>
                  <a:tcPr marT="45725" marB="45725" marR="91450" marL="9145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1267500">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lt2"/>
                          </a:solidFill>
                          <a:latin typeface="Avenir"/>
                          <a:ea typeface="Avenir"/>
                          <a:cs typeface="Avenir"/>
                          <a:sym typeface="Avenir"/>
                        </a:rPr>
                        <a:t>How</a:t>
                      </a:r>
                      <a:endParaRPr sz="24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304800" lvl="1" marL="914400" marR="0" rtl="0" algn="l">
                        <a:lnSpc>
                          <a:spcPct val="100000"/>
                        </a:lnSpc>
                        <a:spcBef>
                          <a:spcPts val="0"/>
                        </a:spcBef>
                        <a:spcAft>
                          <a:spcPts val="0"/>
                        </a:spcAft>
                        <a:buClr>
                          <a:schemeClr val="lt2"/>
                        </a:buClr>
                        <a:buSzPts val="2400"/>
                        <a:buFont typeface="Arial"/>
                        <a:buNone/>
                      </a:pPr>
                      <a:r>
                        <a:t/>
                      </a:r>
                      <a:endParaRPr b="0" i="0" sz="10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lt2"/>
                        </a:buClr>
                        <a:buSzPts val="2400"/>
                        <a:buFont typeface="Arial"/>
                        <a:buChar char="•"/>
                      </a:pPr>
                      <a:r>
                        <a:rPr b="0" i="0" lang="en-US" sz="2000" u="none" cap="none" strike="noStrike">
                          <a:solidFill>
                            <a:schemeClr val="lt2"/>
                          </a:solidFill>
                          <a:latin typeface="Avenir"/>
                          <a:ea typeface="Avenir"/>
                          <a:cs typeface="Avenir"/>
                          <a:sym typeface="Avenir"/>
                        </a:rPr>
                        <a:t>Accountability workshops (international)</a:t>
                      </a:r>
                      <a:endParaRPr sz="20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lt2"/>
                        </a:buClr>
                        <a:buSzPts val="2400"/>
                        <a:buFont typeface="Arial"/>
                        <a:buChar char="•"/>
                      </a:pPr>
                      <a:r>
                        <a:rPr b="0" i="0" lang="en-US" sz="2000" u="none" cap="none" strike="noStrike">
                          <a:solidFill>
                            <a:schemeClr val="lt2"/>
                          </a:solidFill>
                          <a:latin typeface="Avenir"/>
                          <a:ea typeface="Avenir"/>
                          <a:cs typeface="Avenir"/>
                          <a:sym typeface="Avenir"/>
                        </a:rPr>
                        <a:t>Technical workshop (accountability) at pilot country level</a:t>
                      </a:r>
                      <a:endParaRPr sz="20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lt2"/>
                        </a:buClr>
                        <a:buSzPts val="2400"/>
                        <a:buFont typeface="Arial"/>
                        <a:buChar char="•"/>
                      </a:pPr>
                      <a:r>
                        <a:rPr b="0" i="0" lang="en-US" sz="2000" u="none" cap="none" strike="noStrike">
                          <a:solidFill>
                            <a:schemeClr val="lt2"/>
                          </a:solidFill>
                          <a:latin typeface="Avenir"/>
                          <a:ea typeface="Avenir"/>
                          <a:cs typeface="Avenir"/>
                          <a:sym typeface="Avenir"/>
                        </a:rPr>
                        <a:t>Feedback reflexive workshop</a:t>
                      </a:r>
                      <a:endParaRPr sz="2000" u="none" cap="none" strike="noStrike">
                        <a:solidFill>
                          <a:schemeClr val="lt2"/>
                        </a:solidFill>
                        <a:latin typeface="Avenir"/>
                        <a:ea typeface="Avenir"/>
                        <a:cs typeface="Avenir"/>
                        <a:sym typeface="Avenir"/>
                      </a:endParaRPr>
                    </a:p>
                    <a:p>
                      <a:pPr indent="0" lvl="2" marL="0" marR="0" rtl="0" algn="l">
                        <a:lnSpc>
                          <a:spcPct val="100000"/>
                        </a:lnSpc>
                        <a:spcBef>
                          <a:spcPts val="0"/>
                        </a:spcBef>
                        <a:spcAft>
                          <a:spcPts val="0"/>
                        </a:spcAft>
                        <a:buClr>
                          <a:schemeClr val="dk1"/>
                        </a:buClr>
                        <a:buSzPts val="1000"/>
                        <a:buFont typeface="Calibri"/>
                        <a:buNone/>
                      </a:pPr>
                      <a:r>
                        <a:t/>
                      </a:r>
                      <a:endParaRPr sz="1000" u="none" cap="none" strike="noStrike">
                        <a:solidFill>
                          <a:schemeClr val="lt2"/>
                        </a:solidFill>
                        <a:latin typeface="Avenir"/>
                        <a:ea typeface="Avenir"/>
                        <a:cs typeface="Avenir"/>
                        <a:sym typeface="Avenir"/>
                      </a:endParaRPr>
                    </a:p>
                  </a:txBody>
                  <a:tcPr marT="45725" marB="45725" marR="91450" marL="9145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1633450">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lt2"/>
                          </a:solidFill>
                          <a:latin typeface="Avenir"/>
                          <a:ea typeface="Avenir"/>
                          <a:cs typeface="Avenir"/>
                          <a:sym typeface="Avenir"/>
                        </a:rPr>
                        <a:t>Who</a:t>
                      </a:r>
                      <a:endParaRPr sz="24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393700" lvl="1" marL="914400" marR="0" rtl="0" algn="l">
                        <a:lnSpc>
                          <a:spcPct val="100000"/>
                        </a:lnSpc>
                        <a:spcBef>
                          <a:spcPts val="0"/>
                        </a:spcBef>
                        <a:spcAft>
                          <a:spcPts val="0"/>
                        </a:spcAft>
                        <a:buClr>
                          <a:schemeClr val="dk1"/>
                        </a:buClr>
                        <a:buSzPts val="1000"/>
                        <a:buFont typeface="Arial"/>
                        <a:buNone/>
                      </a:pPr>
                      <a:r>
                        <a:t/>
                      </a:r>
                      <a:endParaRPr sz="10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dk1"/>
                        </a:buClr>
                        <a:buSzPts val="2400"/>
                        <a:buFont typeface="Arial"/>
                        <a:buChar char="•"/>
                      </a:pPr>
                      <a:r>
                        <a:rPr lang="en-US" sz="2000" u="none" cap="none" strike="noStrike">
                          <a:solidFill>
                            <a:schemeClr val="lt2"/>
                          </a:solidFill>
                          <a:latin typeface="Avenir"/>
                          <a:ea typeface="Avenir"/>
                          <a:cs typeface="Avenir"/>
                          <a:sym typeface="Avenir"/>
                        </a:rPr>
                        <a:t>Small-scale farmers, women and youth working across food systems</a:t>
                      </a:r>
                      <a:endParaRPr sz="20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dk1"/>
                        </a:buClr>
                        <a:buSzPts val="2400"/>
                        <a:buFont typeface="Arial"/>
                        <a:buChar char="•"/>
                      </a:pPr>
                      <a:r>
                        <a:rPr lang="en-US" sz="2000" u="none" cap="none" strike="noStrike">
                          <a:solidFill>
                            <a:schemeClr val="lt2"/>
                          </a:solidFill>
                          <a:latin typeface="Avenir"/>
                          <a:ea typeface="Avenir"/>
                          <a:cs typeface="Avenir"/>
                          <a:sym typeface="Avenir"/>
                        </a:rPr>
                        <a:t>Policymakers and other stakeholders in pilot countries </a:t>
                      </a:r>
                      <a:endParaRPr sz="20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dk1"/>
                        </a:buClr>
                        <a:buSzPts val="2400"/>
                        <a:buFont typeface="Arial"/>
                        <a:buChar char="•"/>
                      </a:pPr>
                      <a:r>
                        <a:rPr lang="en-US" sz="2000" u="none" cap="none" strike="noStrike">
                          <a:solidFill>
                            <a:schemeClr val="lt2"/>
                          </a:solidFill>
                          <a:latin typeface="Avenir"/>
                          <a:ea typeface="Avenir"/>
                          <a:cs typeface="Avenir"/>
                          <a:sym typeface="Avenir"/>
                        </a:rPr>
                        <a:t>UN agencies</a:t>
                      </a:r>
                      <a:endParaRPr/>
                    </a:p>
                    <a:p>
                      <a:pPr indent="0" lvl="1" marL="457200" marR="0" rtl="0" algn="l">
                        <a:lnSpc>
                          <a:spcPct val="100000"/>
                        </a:lnSpc>
                        <a:spcBef>
                          <a:spcPts val="0"/>
                        </a:spcBef>
                        <a:spcAft>
                          <a:spcPts val="0"/>
                        </a:spcAft>
                        <a:buClr>
                          <a:schemeClr val="dk1"/>
                        </a:buClr>
                        <a:buSzPts val="2400"/>
                        <a:buFont typeface="Arial"/>
                        <a:buNone/>
                      </a:pPr>
                      <a:r>
                        <a:rPr lang="en-US" sz="1000" u="none" cap="none" strike="noStrike">
                          <a:solidFill>
                            <a:schemeClr val="lt2"/>
                          </a:solidFill>
                          <a:latin typeface="Avenir"/>
                          <a:ea typeface="Avenir"/>
                          <a:cs typeface="Avenir"/>
                          <a:sym typeface="Avenir"/>
                        </a:rPr>
                        <a:t> </a:t>
                      </a:r>
                      <a:endParaRPr sz="1000" u="none" cap="none" strike="noStrike">
                        <a:solidFill>
                          <a:schemeClr val="lt2"/>
                        </a:solidFill>
                        <a:latin typeface="Avenir"/>
                        <a:ea typeface="Avenir"/>
                        <a:cs typeface="Avenir"/>
                        <a:sym typeface="Avenir"/>
                      </a:endParaRPr>
                    </a:p>
                  </a:txBody>
                  <a:tcPr marT="45725" marB="45725" marR="91450" marL="9145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2"/>
          <p:cNvSpPr txBox="1"/>
          <p:nvPr>
            <p:ph type="title"/>
          </p:nvPr>
        </p:nvSpPr>
        <p:spPr>
          <a:xfrm>
            <a:off x="2231135" y="593989"/>
            <a:ext cx="7729728" cy="1188720"/>
          </a:xfrm>
          <a:prstGeom prst="rect">
            <a:avLst/>
          </a:prstGeom>
          <a:solidFill>
            <a:srgbClr val="FFFFFF"/>
          </a:solidFill>
          <a:ln>
            <a:noFill/>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2800"/>
              <a:buFont typeface="Gill Sans"/>
              <a:buNone/>
            </a:pPr>
            <a:r>
              <a:rPr lang="en-US" sz="4000">
                <a:solidFill>
                  <a:schemeClr val="lt2"/>
                </a:solidFill>
                <a:latin typeface="Avenir"/>
                <a:ea typeface="Avenir"/>
                <a:cs typeface="Avenir"/>
                <a:sym typeface="Avenir"/>
              </a:rPr>
              <a:t>ACTIVITY 4: </a:t>
            </a:r>
            <a:br>
              <a:rPr lang="en-US" sz="4000">
                <a:solidFill>
                  <a:schemeClr val="lt2"/>
                </a:solidFill>
                <a:latin typeface="Avenir"/>
                <a:ea typeface="Avenir"/>
                <a:cs typeface="Avenir"/>
                <a:sym typeface="Avenir"/>
              </a:rPr>
            </a:br>
            <a:r>
              <a:rPr lang="en-US" sz="4000">
                <a:solidFill>
                  <a:schemeClr val="lt2"/>
                </a:solidFill>
                <a:latin typeface="Avenir"/>
                <a:ea typeface="Avenir"/>
                <a:cs typeface="Avenir"/>
                <a:sym typeface="Avenir"/>
              </a:rPr>
              <a:t>POLICY COHERENCE </a:t>
            </a:r>
            <a:endParaRPr sz="4000">
              <a:solidFill>
                <a:schemeClr val="lt2"/>
              </a:solidFill>
              <a:latin typeface="Avenir"/>
              <a:ea typeface="Avenir"/>
              <a:cs typeface="Avenir"/>
              <a:sym typeface="Avenir"/>
            </a:endParaRPr>
          </a:p>
        </p:txBody>
      </p:sp>
      <p:graphicFrame>
        <p:nvGraphicFramePr>
          <p:cNvPr id="254" name="Google Shape;254;p12"/>
          <p:cNvGraphicFramePr/>
          <p:nvPr/>
        </p:nvGraphicFramePr>
        <p:xfrm>
          <a:off x="839961" y="2144240"/>
          <a:ext cx="3000000" cy="3000000"/>
        </p:xfrm>
        <a:graphic>
          <a:graphicData uri="http://schemas.openxmlformats.org/drawingml/2006/table">
            <a:tbl>
              <a:tblPr>
                <a:noFill/>
                <a:tableStyleId>{498C9020-1B7C-4AB1-A793-08309C9964D7}</a:tableStyleId>
              </a:tblPr>
              <a:tblGrid>
                <a:gridCol w="1917475"/>
                <a:gridCol w="8594600"/>
              </a:tblGrid>
              <a:tr h="1491500">
                <a:tc>
                  <a:txBody>
                    <a:bodyPr/>
                    <a:lstStyle/>
                    <a:p>
                      <a:pPr indent="0" lvl="0" marL="0" marR="0" rtl="0" algn="ctr">
                        <a:lnSpc>
                          <a:spcPct val="100000"/>
                        </a:lnSpc>
                        <a:spcBef>
                          <a:spcPts val="0"/>
                        </a:spcBef>
                        <a:spcAft>
                          <a:spcPts val="0"/>
                        </a:spcAft>
                        <a:buClr>
                          <a:schemeClr val="lt2"/>
                        </a:buClr>
                        <a:buSzPts val="2400"/>
                        <a:buFont typeface="Arial"/>
                        <a:buNone/>
                      </a:pPr>
                      <a:r>
                        <a:t/>
                      </a:r>
                      <a:endParaRPr b="1"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chemeClr val="lt2"/>
                        </a:buClr>
                        <a:buSzPts val="2400"/>
                        <a:buFont typeface="Arial"/>
                        <a:buNone/>
                      </a:pPr>
                      <a:r>
                        <a:rPr b="1" lang="en-US" sz="2400" u="none" cap="none" strike="noStrike">
                          <a:solidFill>
                            <a:schemeClr val="lt2"/>
                          </a:solidFill>
                          <a:latin typeface="Avenir"/>
                          <a:ea typeface="Avenir"/>
                          <a:cs typeface="Avenir"/>
                          <a:sym typeface="Avenir"/>
                        </a:rPr>
                        <a:t>What</a:t>
                      </a:r>
                      <a:endParaRPr b="1" sz="24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2"/>
                        </a:buClr>
                        <a:buSzPts val="1000"/>
                        <a:buFont typeface="Gill Sans"/>
                        <a:buNone/>
                      </a:pPr>
                      <a:r>
                        <a:t/>
                      </a:r>
                      <a:endParaRPr sz="1000" u="none" cap="none" strike="noStrike">
                        <a:solidFill>
                          <a:schemeClr val="lt2"/>
                        </a:solidFill>
                        <a:latin typeface="Avenir"/>
                        <a:ea typeface="Avenir"/>
                        <a:cs typeface="Avenir"/>
                        <a:sym typeface="Avenir"/>
                      </a:endParaRPr>
                    </a:p>
                    <a:p>
                      <a:pPr indent="0" lvl="1" marL="457200" marR="0" rtl="0" algn="l">
                        <a:lnSpc>
                          <a:spcPct val="100000"/>
                        </a:lnSpc>
                        <a:spcBef>
                          <a:spcPts val="0"/>
                        </a:spcBef>
                        <a:spcAft>
                          <a:spcPts val="0"/>
                        </a:spcAft>
                        <a:buClr>
                          <a:schemeClr val="lt2"/>
                        </a:buClr>
                        <a:buSzPts val="2400"/>
                        <a:buFont typeface="Gill Sans"/>
                        <a:buNone/>
                      </a:pPr>
                      <a:r>
                        <a:rPr b="0" i="0" lang="en-US" sz="2400" u="none" cap="none" strike="noStrike">
                          <a:solidFill>
                            <a:schemeClr val="dk1"/>
                          </a:solidFill>
                          <a:latin typeface="Avenir"/>
                          <a:ea typeface="Avenir"/>
                          <a:cs typeface="Avenir"/>
                          <a:sym typeface="Avenir"/>
                        </a:rPr>
                        <a:t>Increase the policy coherence between global norm setting processes for food systems and the right to food and UNDROP at national and sub-national levels.</a:t>
                      </a:r>
                      <a:r>
                        <a:rPr lang="en-US" sz="2400" u="none" cap="none" strike="noStrike">
                          <a:solidFill>
                            <a:schemeClr val="lt2"/>
                          </a:solidFill>
                          <a:latin typeface="Avenir"/>
                          <a:ea typeface="Avenir"/>
                          <a:cs typeface="Avenir"/>
                          <a:sym typeface="Avenir"/>
                        </a:rPr>
                        <a:t> </a:t>
                      </a:r>
                      <a:endParaRPr/>
                    </a:p>
                    <a:p>
                      <a:pPr indent="0" lvl="0" marL="0" marR="0" rtl="0" algn="ctr">
                        <a:lnSpc>
                          <a:spcPct val="100000"/>
                        </a:lnSpc>
                        <a:spcBef>
                          <a:spcPts val="0"/>
                        </a:spcBef>
                        <a:spcAft>
                          <a:spcPts val="0"/>
                        </a:spcAft>
                        <a:buClr>
                          <a:schemeClr val="lt2"/>
                        </a:buClr>
                        <a:buSzPts val="1000"/>
                        <a:buFont typeface="Gill Sans"/>
                        <a:buNone/>
                      </a:pPr>
                      <a:r>
                        <a:rPr lang="en-US" sz="1000" u="none" cap="none" strike="noStrike">
                          <a:solidFill>
                            <a:schemeClr val="lt2"/>
                          </a:solidFill>
                          <a:latin typeface="Avenir"/>
                          <a:ea typeface="Avenir"/>
                          <a:cs typeface="Avenir"/>
                          <a:sym typeface="Avenir"/>
                        </a:rPr>
                        <a:t> </a:t>
                      </a:r>
                      <a:endParaRPr sz="10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905700">
                <a:tc>
                  <a:txBody>
                    <a:bodyPr/>
                    <a:lstStyle/>
                    <a:p>
                      <a:pPr indent="0" lvl="0" marL="0" marR="0" rtl="0" algn="ctr">
                        <a:lnSpc>
                          <a:spcPct val="100000"/>
                        </a:lnSpc>
                        <a:spcBef>
                          <a:spcPts val="0"/>
                        </a:spcBef>
                        <a:spcAft>
                          <a:spcPts val="0"/>
                        </a:spcAft>
                        <a:buClr>
                          <a:schemeClr val="lt2"/>
                        </a:buClr>
                        <a:buSzPts val="1000"/>
                        <a:buFont typeface="Arial"/>
                        <a:buNone/>
                      </a:pPr>
                      <a:r>
                        <a:t/>
                      </a:r>
                      <a:endParaRPr b="1"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chemeClr val="lt2"/>
                        </a:buClr>
                        <a:buSzPts val="2400"/>
                        <a:buFont typeface="Arial"/>
                        <a:buNone/>
                      </a:pPr>
                      <a:r>
                        <a:rPr b="1" lang="en-US" sz="2400" u="none" cap="none" strike="noStrike">
                          <a:solidFill>
                            <a:schemeClr val="lt2"/>
                          </a:solidFill>
                          <a:latin typeface="Avenir"/>
                          <a:ea typeface="Avenir"/>
                          <a:cs typeface="Avenir"/>
                          <a:sym typeface="Avenir"/>
                        </a:rPr>
                        <a:t>How</a:t>
                      </a:r>
                      <a:endParaRPr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chemeClr val="lt2"/>
                        </a:buClr>
                        <a:buSzPts val="1000"/>
                        <a:buFont typeface="Arial"/>
                        <a:buNone/>
                      </a:pPr>
                      <a:r>
                        <a:t/>
                      </a:r>
                      <a:endParaRPr b="1" sz="24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1" marL="457200" marR="0" rtl="0" algn="ctr">
                        <a:lnSpc>
                          <a:spcPct val="100000"/>
                        </a:lnSpc>
                        <a:spcBef>
                          <a:spcPts val="0"/>
                        </a:spcBef>
                        <a:spcAft>
                          <a:spcPts val="0"/>
                        </a:spcAft>
                        <a:buClr>
                          <a:schemeClr val="lt2"/>
                        </a:buClr>
                        <a:buSzPts val="1000"/>
                        <a:buFont typeface="Arial"/>
                        <a:buNone/>
                      </a:pPr>
                      <a:r>
                        <a:t/>
                      </a:r>
                      <a:endParaRPr sz="10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lt2"/>
                        </a:buClr>
                        <a:buSzPts val="2400"/>
                        <a:buFont typeface="Arial"/>
                        <a:buChar char="•"/>
                      </a:pPr>
                      <a:r>
                        <a:rPr b="0" i="0" lang="en-US" sz="2400" u="none" cap="none" strike="noStrike">
                          <a:solidFill>
                            <a:schemeClr val="lt2"/>
                          </a:solidFill>
                          <a:latin typeface="Avenir"/>
                          <a:ea typeface="Avenir"/>
                          <a:cs typeface="Avenir"/>
                          <a:sym typeface="Avenir"/>
                        </a:rPr>
                        <a:t>Policy coherence analysis at international level</a:t>
                      </a:r>
                      <a:endParaRPr sz="24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lt2"/>
                        </a:buClr>
                        <a:buSzPts val="2400"/>
                        <a:buFont typeface="Arial"/>
                        <a:buChar char="•"/>
                      </a:pPr>
                      <a:r>
                        <a:rPr b="0" i="0" lang="en-US" sz="2400" u="none" cap="none" strike="noStrike">
                          <a:solidFill>
                            <a:schemeClr val="lt2"/>
                          </a:solidFill>
                          <a:latin typeface="Avenir"/>
                          <a:ea typeface="Avenir"/>
                          <a:cs typeface="Avenir"/>
                          <a:sym typeface="Avenir"/>
                        </a:rPr>
                        <a:t>Policy coherence analysis at pilot country level</a:t>
                      </a:r>
                      <a:endParaRPr sz="2400" u="none" cap="none" strike="noStrike">
                        <a:solidFill>
                          <a:schemeClr val="lt2"/>
                        </a:solidFill>
                        <a:latin typeface="Avenir"/>
                        <a:ea typeface="Avenir"/>
                        <a:cs typeface="Avenir"/>
                        <a:sym typeface="Avenir"/>
                      </a:endParaRPr>
                    </a:p>
                    <a:p>
                      <a:pPr indent="0" lvl="1" marL="457200" marR="0" rtl="0" algn="ctr">
                        <a:lnSpc>
                          <a:spcPct val="100000"/>
                        </a:lnSpc>
                        <a:spcBef>
                          <a:spcPts val="0"/>
                        </a:spcBef>
                        <a:spcAft>
                          <a:spcPts val="0"/>
                        </a:spcAft>
                        <a:buClr>
                          <a:schemeClr val="lt2"/>
                        </a:buClr>
                        <a:buSzPts val="1000"/>
                        <a:buFont typeface="Arial"/>
                        <a:buNone/>
                      </a:pPr>
                      <a:r>
                        <a:rPr lang="en-US" sz="1000" u="none" cap="none" strike="noStrike">
                          <a:solidFill>
                            <a:schemeClr val="lt2"/>
                          </a:solidFill>
                          <a:latin typeface="Avenir"/>
                          <a:ea typeface="Avenir"/>
                          <a:cs typeface="Avenir"/>
                          <a:sym typeface="Avenir"/>
                        </a:rPr>
                        <a:t> </a:t>
                      </a:r>
                      <a:endParaRPr sz="10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905700">
                <a:tc>
                  <a:txBody>
                    <a:bodyPr/>
                    <a:lstStyle/>
                    <a:p>
                      <a:pPr indent="0" lvl="0" marL="0" marR="0" rtl="0" algn="ctr">
                        <a:lnSpc>
                          <a:spcPct val="100000"/>
                        </a:lnSpc>
                        <a:spcBef>
                          <a:spcPts val="0"/>
                        </a:spcBef>
                        <a:spcAft>
                          <a:spcPts val="0"/>
                        </a:spcAft>
                        <a:buClr>
                          <a:schemeClr val="lt2"/>
                        </a:buClr>
                        <a:buSzPts val="1000"/>
                        <a:buFont typeface="Arial"/>
                        <a:buNone/>
                      </a:pPr>
                      <a:r>
                        <a:t/>
                      </a:r>
                      <a:endParaRPr b="1"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chemeClr val="lt2"/>
                        </a:buClr>
                        <a:buSzPts val="2400"/>
                        <a:buFont typeface="Arial"/>
                        <a:buNone/>
                      </a:pPr>
                      <a:r>
                        <a:rPr b="1" lang="en-US" sz="2400" u="none" cap="none" strike="noStrike">
                          <a:solidFill>
                            <a:schemeClr val="lt2"/>
                          </a:solidFill>
                          <a:latin typeface="Avenir"/>
                          <a:ea typeface="Avenir"/>
                          <a:cs typeface="Avenir"/>
                          <a:sym typeface="Avenir"/>
                        </a:rPr>
                        <a:t>Who</a:t>
                      </a:r>
                      <a:endParaRPr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chemeClr val="lt2"/>
                        </a:buClr>
                        <a:buSzPts val="1000"/>
                        <a:buFont typeface="Arial"/>
                        <a:buNone/>
                      </a:pPr>
                      <a:r>
                        <a:t/>
                      </a:r>
                      <a:endParaRPr b="1" sz="24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1" marL="457200" marR="0" rtl="0" algn="ctr">
                        <a:lnSpc>
                          <a:spcPct val="100000"/>
                        </a:lnSpc>
                        <a:spcBef>
                          <a:spcPts val="0"/>
                        </a:spcBef>
                        <a:spcAft>
                          <a:spcPts val="0"/>
                        </a:spcAft>
                        <a:buClr>
                          <a:schemeClr val="lt2"/>
                        </a:buClr>
                        <a:buSzPts val="1000"/>
                        <a:buFont typeface="Arial"/>
                        <a:buNone/>
                      </a:pPr>
                      <a:r>
                        <a:rPr lang="en-US" sz="1000" u="none" cap="none" strike="noStrike">
                          <a:solidFill>
                            <a:schemeClr val="lt2"/>
                          </a:solidFill>
                          <a:latin typeface="Avenir"/>
                          <a:ea typeface="Avenir"/>
                          <a:cs typeface="Avenir"/>
                          <a:sym typeface="Avenir"/>
                        </a:rPr>
                        <a:t> </a:t>
                      </a:r>
                      <a:endParaRPr sz="1000" u="none" cap="none" strike="noStrike">
                        <a:solidFill>
                          <a:schemeClr val="lt2"/>
                        </a:solidFill>
                        <a:latin typeface="Avenir"/>
                        <a:ea typeface="Avenir"/>
                        <a:cs typeface="Avenir"/>
                        <a:sym typeface="Avenir"/>
                      </a:endParaRPr>
                    </a:p>
                    <a:p>
                      <a:pPr indent="0" lvl="1" marL="457200" marR="0" rtl="0" algn="ctr">
                        <a:lnSpc>
                          <a:spcPct val="100000"/>
                        </a:lnSpc>
                        <a:spcBef>
                          <a:spcPts val="0"/>
                        </a:spcBef>
                        <a:spcAft>
                          <a:spcPts val="0"/>
                        </a:spcAft>
                        <a:buClr>
                          <a:schemeClr val="lt2"/>
                        </a:buClr>
                        <a:buSzPts val="2400"/>
                        <a:buFont typeface="Arial"/>
                        <a:buNone/>
                      </a:pPr>
                      <a:r>
                        <a:rPr lang="en-US" sz="2400" u="none" cap="none" strike="noStrike">
                          <a:solidFill>
                            <a:schemeClr val="lt2"/>
                          </a:solidFill>
                          <a:latin typeface="Avenir"/>
                          <a:ea typeface="Avenir"/>
                          <a:cs typeface="Avenir"/>
                          <a:sym typeface="Avenir"/>
                        </a:rPr>
                        <a:t>Multiple agencies at both national and international levels </a:t>
                      </a:r>
                      <a:endParaRPr sz="2400" u="none" cap="none" strike="noStrike">
                        <a:solidFill>
                          <a:schemeClr val="lt2"/>
                        </a:solidFill>
                        <a:latin typeface="Avenir"/>
                        <a:ea typeface="Avenir"/>
                        <a:cs typeface="Avenir"/>
                        <a:sym typeface="Avenir"/>
                      </a:endParaRPr>
                    </a:p>
                    <a:p>
                      <a:pPr indent="0" lvl="1" marL="457200" marR="0" rtl="0" algn="ctr">
                        <a:lnSpc>
                          <a:spcPct val="100000"/>
                        </a:lnSpc>
                        <a:spcBef>
                          <a:spcPts val="0"/>
                        </a:spcBef>
                        <a:spcAft>
                          <a:spcPts val="0"/>
                        </a:spcAft>
                        <a:buClr>
                          <a:schemeClr val="lt2"/>
                        </a:buClr>
                        <a:buSzPts val="1000"/>
                        <a:buFont typeface="Arial"/>
                        <a:buNone/>
                      </a:pPr>
                      <a:r>
                        <a:t/>
                      </a:r>
                      <a:endParaRPr sz="10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3"/>
          <p:cNvSpPr txBox="1"/>
          <p:nvPr>
            <p:ph type="title"/>
          </p:nvPr>
        </p:nvSpPr>
        <p:spPr>
          <a:xfrm>
            <a:off x="888433" y="430561"/>
            <a:ext cx="10241385" cy="1188720"/>
          </a:xfrm>
          <a:prstGeom prst="rect">
            <a:avLst/>
          </a:prstGeom>
          <a:solidFill>
            <a:srgbClr val="FFFFFF"/>
          </a:solidFill>
          <a:ln>
            <a:noFill/>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70707"/>
              <a:buFont typeface="Gill Sans"/>
              <a:buNone/>
            </a:pPr>
            <a:r>
              <a:rPr lang="en-US">
                <a:solidFill>
                  <a:schemeClr val="lt2"/>
                </a:solidFill>
                <a:latin typeface="Avenir"/>
                <a:ea typeface="Avenir"/>
                <a:cs typeface="Avenir"/>
                <a:sym typeface="Avenir"/>
              </a:rPr>
              <a:t>ACTIVITY 5: </a:t>
            </a:r>
            <a:br>
              <a:rPr lang="en-US">
                <a:solidFill>
                  <a:schemeClr val="lt2"/>
                </a:solidFill>
                <a:latin typeface="Avenir"/>
                <a:ea typeface="Avenir"/>
                <a:cs typeface="Avenir"/>
                <a:sym typeface="Avenir"/>
              </a:rPr>
            </a:br>
            <a:r>
              <a:rPr lang="en-US">
                <a:solidFill>
                  <a:schemeClr val="lt2"/>
                </a:solidFill>
                <a:latin typeface="Avenir"/>
                <a:ea typeface="Avenir"/>
                <a:cs typeface="Avenir"/>
                <a:sym typeface="Avenir"/>
              </a:rPr>
              <a:t>THEORY-BASED EVALUATION AND LEARNING </a:t>
            </a:r>
            <a:endParaRPr>
              <a:solidFill>
                <a:schemeClr val="lt2"/>
              </a:solidFill>
              <a:latin typeface="Avenir"/>
              <a:ea typeface="Avenir"/>
              <a:cs typeface="Avenir"/>
              <a:sym typeface="Avenir"/>
            </a:endParaRPr>
          </a:p>
        </p:txBody>
      </p:sp>
      <p:sp>
        <p:nvSpPr>
          <p:cNvPr id="261" name="Google Shape;261;p13"/>
          <p:cNvSpPr txBox="1"/>
          <p:nvPr/>
        </p:nvSpPr>
        <p:spPr>
          <a:xfrm>
            <a:off x="888433" y="6027381"/>
            <a:ext cx="10415100" cy="400058"/>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2400"/>
              <a:buFont typeface="Arial"/>
              <a:buNone/>
            </a:pPr>
            <a:r>
              <a:rPr b="0" i="0" lang="en-US" sz="2200" u="none" cap="none" strike="noStrike">
                <a:solidFill>
                  <a:schemeClr val="lt2"/>
                </a:solidFill>
                <a:latin typeface="Avenir"/>
                <a:ea typeface="Avenir"/>
                <a:cs typeface="Avenir"/>
                <a:sym typeface="Avenir"/>
              </a:rPr>
              <a:t>Conclusions drawn from E &amp; L will inform and guide the project’s second phase</a:t>
            </a:r>
            <a:endParaRPr b="0" i="0" sz="2200" u="none" cap="none" strike="noStrike">
              <a:solidFill>
                <a:schemeClr val="lt2"/>
              </a:solidFill>
              <a:latin typeface="Avenir"/>
              <a:ea typeface="Avenir"/>
              <a:cs typeface="Avenir"/>
              <a:sym typeface="Avenir"/>
            </a:endParaRPr>
          </a:p>
        </p:txBody>
      </p:sp>
      <p:graphicFrame>
        <p:nvGraphicFramePr>
          <p:cNvPr id="262" name="Google Shape;262;p13"/>
          <p:cNvGraphicFramePr/>
          <p:nvPr/>
        </p:nvGraphicFramePr>
        <p:xfrm>
          <a:off x="888433" y="1947288"/>
          <a:ext cx="3000000" cy="3000000"/>
        </p:xfrm>
        <a:graphic>
          <a:graphicData uri="http://schemas.openxmlformats.org/drawingml/2006/table">
            <a:tbl>
              <a:tblPr>
                <a:noFill/>
                <a:tableStyleId>{498C9020-1B7C-4AB1-A793-08309C9964D7}</a:tableStyleId>
              </a:tblPr>
              <a:tblGrid>
                <a:gridCol w="1899775"/>
                <a:gridCol w="8515350"/>
              </a:tblGrid>
              <a:tr h="731525">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lt2"/>
                          </a:solidFill>
                          <a:latin typeface="Avenir"/>
                          <a:ea typeface="Avenir"/>
                          <a:cs typeface="Avenir"/>
                          <a:sym typeface="Avenir"/>
                        </a:rPr>
                        <a:t>What</a:t>
                      </a:r>
                      <a:endParaRPr b="1" sz="24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000"/>
                        <a:buFont typeface="Gill Sans"/>
                        <a:buNone/>
                      </a:pPr>
                      <a:r>
                        <a:t/>
                      </a:r>
                      <a:endParaRPr sz="1000" u="none" cap="none" strike="noStrike">
                        <a:solidFill>
                          <a:schemeClr val="lt2"/>
                        </a:solidFill>
                        <a:latin typeface="Avenir"/>
                        <a:ea typeface="Avenir"/>
                        <a:cs typeface="Avenir"/>
                        <a:sym typeface="Avenir"/>
                      </a:endParaRPr>
                    </a:p>
                    <a:p>
                      <a:pPr indent="0" lvl="1" marL="457200" marR="0" rtl="0" algn="l">
                        <a:lnSpc>
                          <a:spcPct val="100000"/>
                        </a:lnSpc>
                        <a:spcBef>
                          <a:spcPts val="0"/>
                        </a:spcBef>
                        <a:spcAft>
                          <a:spcPts val="0"/>
                        </a:spcAft>
                        <a:buClr>
                          <a:schemeClr val="dk1"/>
                        </a:buClr>
                        <a:buSzPts val="2400"/>
                        <a:buFont typeface="Gill Sans"/>
                        <a:buNone/>
                      </a:pPr>
                      <a:r>
                        <a:rPr b="0" i="0" lang="en-US" sz="2000" u="none" cap="none" strike="noStrike">
                          <a:solidFill>
                            <a:schemeClr val="dk1"/>
                          </a:solidFill>
                          <a:latin typeface="Avenir"/>
                          <a:ea typeface="Avenir"/>
                          <a:cs typeface="Avenir"/>
                          <a:sym typeface="Avenir"/>
                        </a:rPr>
                        <a:t>Develop and implement a theory-based evaluation (TBE) of the project with the objective to document the system-level changes observed around rights-based laws and legislation in the food system, as well as changes in international rights-based norms and guidelines (including around gender).</a:t>
                      </a:r>
                      <a:endParaRPr/>
                    </a:p>
                    <a:p>
                      <a:pPr indent="0" lvl="1" marL="457200" marR="0" rtl="0" algn="l">
                        <a:lnSpc>
                          <a:spcPct val="100000"/>
                        </a:lnSpc>
                        <a:spcBef>
                          <a:spcPts val="0"/>
                        </a:spcBef>
                        <a:spcAft>
                          <a:spcPts val="0"/>
                        </a:spcAft>
                        <a:buClr>
                          <a:schemeClr val="dk1"/>
                        </a:buClr>
                        <a:buSzPts val="2400"/>
                        <a:buFont typeface="Gill Sans"/>
                        <a:buNone/>
                      </a:pPr>
                      <a:r>
                        <a:rPr b="0" i="0" lang="en-US" sz="1000" u="none" cap="none" strike="noStrike">
                          <a:solidFill>
                            <a:schemeClr val="dk1"/>
                          </a:solidFill>
                          <a:latin typeface="Avenir"/>
                          <a:ea typeface="Avenir"/>
                          <a:cs typeface="Avenir"/>
                          <a:sym typeface="Avenir"/>
                        </a:rPr>
                        <a:t> </a:t>
                      </a:r>
                      <a:r>
                        <a:rPr lang="en-US" sz="1000" u="none" cap="none" strike="noStrike">
                          <a:solidFill>
                            <a:schemeClr val="lt2"/>
                          </a:solidFill>
                          <a:latin typeface="Avenir"/>
                          <a:ea typeface="Avenir"/>
                          <a:cs typeface="Avenir"/>
                          <a:sym typeface="Avenir"/>
                        </a:rPr>
                        <a:t> </a:t>
                      </a:r>
                      <a:endParaRPr sz="1000" u="none" cap="none" strike="noStrike">
                        <a:solidFill>
                          <a:schemeClr val="lt2"/>
                        </a:solidFill>
                        <a:latin typeface="Avenir"/>
                        <a:ea typeface="Avenir"/>
                        <a:cs typeface="Avenir"/>
                        <a:sym typeface="Avenir"/>
                      </a:endParaRPr>
                    </a:p>
                  </a:txBody>
                  <a:tcPr marT="45725" marB="45725" marR="91450" marL="9145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787550">
                <a:tc>
                  <a:txBody>
                    <a:bodyPr/>
                    <a:lstStyle/>
                    <a:p>
                      <a:pPr indent="0" lvl="0" marL="0" marR="0" rtl="0" algn="ctr">
                        <a:lnSpc>
                          <a:spcPct val="100000"/>
                        </a:lnSpc>
                        <a:spcBef>
                          <a:spcPts val="0"/>
                        </a:spcBef>
                        <a:spcAft>
                          <a:spcPts val="0"/>
                        </a:spcAft>
                        <a:buClr>
                          <a:srgbClr val="000000"/>
                        </a:buClr>
                        <a:buSzPts val="1000"/>
                        <a:buFont typeface="Arial"/>
                        <a:buNone/>
                      </a:pPr>
                      <a:r>
                        <a:t/>
                      </a:r>
                      <a:endParaRPr b="1"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lt2"/>
                          </a:solidFill>
                          <a:latin typeface="Avenir"/>
                          <a:ea typeface="Avenir"/>
                          <a:cs typeface="Avenir"/>
                          <a:sym typeface="Avenir"/>
                        </a:rPr>
                        <a:t>How</a:t>
                      </a:r>
                      <a:endParaRPr/>
                    </a:p>
                    <a:p>
                      <a:pPr indent="0" lvl="0" marL="0" marR="0" rtl="0" algn="ctr">
                        <a:lnSpc>
                          <a:spcPct val="100000"/>
                        </a:lnSpc>
                        <a:spcBef>
                          <a:spcPts val="0"/>
                        </a:spcBef>
                        <a:spcAft>
                          <a:spcPts val="0"/>
                        </a:spcAft>
                        <a:buClr>
                          <a:srgbClr val="000000"/>
                        </a:buClr>
                        <a:buSzPts val="2400"/>
                        <a:buFont typeface="Arial"/>
                        <a:buNone/>
                      </a:pPr>
                      <a:r>
                        <a:rPr lang="en-US" sz="1000" u="none" cap="none" strike="noStrike">
                          <a:solidFill>
                            <a:schemeClr val="lt2"/>
                          </a:solidFill>
                          <a:latin typeface="Avenir"/>
                          <a:ea typeface="Avenir"/>
                          <a:cs typeface="Avenir"/>
                          <a:sym typeface="Avenir"/>
                        </a:rPr>
                        <a:t> </a:t>
                      </a:r>
                      <a:endParaRPr sz="10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1" marL="457200" marR="0" rtl="0" algn="ctr">
                        <a:lnSpc>
                          <a:spcPct val="100000"/>
                        </a:lnSpc>
                        <a:spcBef>
                          <a:spcPts val="0"/>
                        </a:spcBef>
                        <a:spcAft>
                          <a:spcPts val="0"/>
                        </a:spcAft>
                        <a:buClr>
                          <a:schemeClr val="lt2"/>
                        </a:buClr>
                        <a:buSzPts val="1000"/>
                        <a:buFont typeface="Arial"/>
                        <a:buNone/>
                      </a:pPr>
                      <a:r>
                        <a:t/>
                      </a:r>
                      <a:endParaRPr sz="10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lt2"/>
                        </a:buClr>
                        <a:buSzPts val="2400"/>
                        <a:buFont typeface="Arial"/>
                        <a:buChar char="•"/>
                      </a:pPr>
                      <a:r>
                        <a:rPr b="0" i="0" lang="en-US" sz="2000" u="none" cap="none" strike="noStrike">
                          <a:solidFill>
                            <a:schemeClr val="lt2"/>
                          </a:solidFill>
                          <a:latin typeface="Avenir"/>
                          <a:ea typeface="Avenir"/>
                          <a:cs typeface="Avenir"/>
                          <a:sym typeface="Avenir"/>
                        </a:rPr>
                        <a:t>E &amp; L  baseline and end line</a:t>
                      </a:r>
                      <a:br>
                        <a:rPr lang="en-US" sz="2400" u="none" cap="none" strike="noStrike">
                          <a:solidFill>
                            <a:schemeClr val="lt2"/>
                          </a:solidFill>
                          <a:latin typeface="Avenir"/>
                          <a:ea typeface="Avenir"/>
                          <a:cs typeface="Avenir"/>
                          <a:sym typeface="Avenir"/>
                        </a:rPr>
                      </a:br>
                      <a:r>
                        <a:rPr lang="en-US" sz="1000" u="none" cap="none" strike="noStrike">
                          <a:solidFill>
                            <a:schemeClr val="lt2"/>
                          </a:solidFill>
                          <a:latin typeface="Avenir"/>
                          <a:ea typeface="Avenir"/>
                          <a:cs typeface="Avenir"/>
                          <a:sym typeface="Avenir"/>
                        </a:rPr>
                        <a:t> </a:t>
                      </a:r>
                      <a:endParaRPr sz="1000" u="none" cap="none" strike="noStrike">
                        <a:solidFill>
                          <a:schemeClr val="lt2"/>
                        </a:solidFill>
                        <a:latin typeface="Avenir"/>
                        <a:ea typeface="Avenir"/>
                        <a:cs typeface="Avenir"/>
                        <a:sym typeface="Avenir"/>
                      </a:endParaRPr>
                    </a:p>
                  </a:txBody>
                  <a:tcPr marT="45725" marB="45725" marR="91450" marL="9145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1170050">
                <a:tc>
                  <a:txBody>
                    <a:bodyPr/>
                    <a:lstStyle/>
                    <a:p>
                      <a:pPr indent="0" lvl="0" marL="0" marR="0" rtl="0" algn="ctr">
                        <a:lnSpc>
                          <a:spcPct val="100000"/>
                        </a:lnSpc>
                        <a:spcBef>
                          <a:spcPts val="0"/>
                        </a:spcBef>
                        <a:spcAft>
                          <a:spcPts val="0"/>
                        </a:spcAft>
                        <a:buClr>
                          <a:srgbClr val="000000"/>
                        </a:buClr>
                        <a:buSzPts val="2000"/>
                        <a:buFont typeface="Arial"/>
                        <a:buNone/>
                      </a:pPr>
                      <a:r>
                        <a:t/>
                      </a:r>
                      <a:endParaRPr b="1"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lt2"/>
                          </a:solidFill>
                          <a:latin typeface="Avenir"/>
                          <a:ea typeface="Avenir"/>
                          <a:cs typeface="Avenir"/>
                          <a:sym typeface="Avenir"/>
                        </a:rPr>
                        <a:t>Who</a:t>
                      </a:r>
                      <a:endParaRPr sz="24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393700" lvl="1" marL="914400" marR="0" rtl="0" algn="l">
                        <a:lnSpc>
                          <a:spcPct val="100000"/>
                        </a:lnSpc>
                        <a:spcBef>
                          <a:spcPts val="0"/>
                        </a:spcBef>
                        <a:spcAft>
                          <a:spcPts val="0"/>
                        </a:spcAft>
                        <a:buClr>
                          <a:schemeClr val="lt2"/>
                        </a:buClr>
                        <a:buSzPts val="1000"/>
                        <a:buFont typeface="Arial"/>
                        <a:buNone/>
                      </a:pPr>
                      <a:r>
                        <a:t/>
                      </a:r>
                      <a:endParaRPr sz="10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lt2"/>
                        </a:buClr>
                        <a:buSzPts val="2400"/>
                        <a:buFont typeface="Arial"/>
                        <a:buChar char="•"/>
                      </a:pPr>
                      <a:r>
                        <a:rPr lang="en-US" sz="2000" u="none" cap="none" strike="noStrike">
                          <a:solidFill>
                            <a:schemeClr val="lt2"/>
                          </a:solidFill>
                          <a:latin typeface="Avenir"/>
                          <a:ea typeface="Avenir"/>
                          <a:cs typeface="Avenir"/>
                          <a:sym typeface="Avenir"/>
                        </a:rPr>
                        <a:t>Project consortium team, country policymakers </a:t>
                      </a:r>
                      <a:endParaRPr sz="20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lt2"/>
                        </a:buClr>
                        <a:buSzPts val="2400"/>
                        <a:buFont typeface="Arial"/>
                        <a:buChar char="•"/>
                      </a:pPr>
                      <a:r>
                        <a:rPr lang="en-US" sz="2000" u="none" cap="none" strike="noStrike">
                          <a:solidFill>
                            <a:schemeClr val="lt2"/>
                          </a:solidFill>
                          <a:latin typeface="Avenir"/>
                          <a:ea typeface="Avenir"/>
                          <a:cs typeface="Avenir"/>
                          <a:sym typeface="Avenir"/>
                        </a:rPr>
                        <a:t>International fora (to share findings)</a:t>
                      </a:r>
                      <a:endParaRPr sz="2000" u="none" cap="none" strike="noStrike">
                        <a:solidFill>
                          <a:schemeClr val="lt2"/>
                        </a:solidFill>
                        <a:latin typeface="Avenir"/>
                        <a:ea typeface="Avenir"/>
                        <a:cs typeface="Avenir"/>
                        <a:sym typeface="Avenir"/>
                      </a:endParaRPr>
                    </a:p>
                    <a:p>
                      <a:pPr indent="-393700" lvl="1" marL="914400" marR="0" rtl="0" algn="l">
                        <a:lnSpc>
                          <a:spcPct val="100000"/>
                        </a:lnSpc>
                        <a:spcBef>
                          <a:spcPts val="0"/>
                        </a:spcBef>
                        <a:spcAft>
                          <a:spcPts val="0"/>
                        </a:spcAft>
                        <a:buClr>
                          <a:schemeClr val="lt2"/>
                        </a:buClr>
                        <a:buSzPts val="1000"/>
                        <a:buFont typeface="Arial"/>
                        <a:buNone/>
                      </a:pPr>
                      <a:r>
                        <a:t/>
                      </a:r>
                      <a:endParaRPr sz="1000" u="none" cap="none" strike="noStrike">
                        <a:solidFill>
                          <a:schemeClr val="lt2"/>
                        </a:solidFill>
                        <a:latin typeface="Avenir"/>
                        <a:ea typeface="Avenir"/>
                        <a:cs typeface="Avenir"/>
                        <a:sym typeface="Avenir"/>
                      </a:endParaRPr>
                    </a:p>
                  </a:txBody>
                  <a:tcPr marT="45725" marB="45725" marR="91450" marL="9145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4"/>
          <p:cNvSpPr txBox="1"/>
          <p:nvPr>
            <p:ph type="title"/>
          </p:nvPr>
        </p:nvSpPr>
        <p:spPr>
          <a:xfrm>
            <a:off x="2231136" y="418782"/>
            <a:ext cx="7614487" cy="1078961"/>
          </a:xfrm>
          <a:prstGeom prst="rect">
            <a:avLst/>
          </a:prstGeom>
          <a:solidFill>
            <a:srgbClr val="FFFFFF"/>
          </a:solidFill>
          <a:ln>
            <a:noFill/>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sz="4000">
                <a:latin typeface="Avenir"/>
                <a:ea typeface="Avenir"/>
                <a:cs typeface="Avenir"/>
                <a:sym typeface="Avenir"/>
              </a:rPr>
              <a:t>OUTCOMES</a:t>
            </a:r>
            <a:endParaRPr sz="4000">
              <a:latin typeface="Avenir"/>
              <a:ea typeface="Avenir"/>
              <a:cs typeface="Avenir"/>
              <a:sym typeface="Avenir"/>
            </a:endParaRPr>
          </a:p>
        </p:txBody>
      </p:sp>
      <p:sp>
        <p:nvSpPr>
          <p:cNvPr id="269" name="Google Shape;269;p14"/>
          <p:cNvSpPr txBox="1"/>
          <p:nvPr/>
        </p:nvSpPr>
        <p:spPr>
          <a:xfrm>
            <a:off x="932452" y="1497743"/>
            <a:ext cx="10327096" cy="4534689"/>
          </a:xfrm>
          <a:prstGeom prst="rect">
            <a:avLst/>
          </a:prstGeom>
          <a:solidFill>
            <a:srgbClr val="F2F2F2"/>
          </a:solidFill>
          <a:ln>
            <a:noFill/>
          </a:ln>
        </p:spPr>
        <p:txBody>
          <a:bodyPr anchorCtr="0" anchor="t" bIns="45700" lIns="91425" spcFirstLastPara="1" rIns="91425" wrap="square" tIns="45700">
            <a:noAutofit/>
          </a:bodyPr>
          <a:lstStyle/>
          <a:p>
            <a:pPr indent="-342900" lvl="0" marL="342900" marR="0" rtl="0" algn="l">
              <a:spcBef>
                <a:spcPts val="1200"/>
              </a:spcBef>
              <a:spcAft>
                <a:spcPts val="0"/>
              </a:spcAft>
              <a:buClr>
                <a:schemeClr val="lt2"/>
              </a:buClr>
              <a:buSzPts val="1500"/>
              <a:buFont typeface="Calibri"/>
              <a:buAutoNum type="arabicPeriod"/>
            </a:pPr>
            <a:r>
              <a:rPr b="1" i="1" lang="en-US" sz="1500">
                <a:solidFill>
                  <a:schemeClr val="lt2"/>
                </a:solidFill>
                <a:latin typeface="Avenir"/>
                <a:ea typeface="Avenir"/>
                <a:cs typeface="Avenir"/>
                <a:sym typeface="Avenir"/>
              </a:rPr>
              <a:t>Access to information and the capacity </a:t>
            </a:r>
            <a:r>
              <a:rPr lang="en-US" sz="1500">
                <a:solidFill>
                  <a:schemeClr val="lt2"/>
                </a:solidFill>
                <a:latin typeface="Avenir"/>
                <a:ea typeface="Avenir"/>
                <a:cs typeface="Avenir"/>
                <a:sym typeface="Avenir"/>
              </a:rPr>
              <a:t>of the right-holders and duty bearers in the four countries and internationally will be improved, so these different stakeholders are in a better position to understand, value and use the UNDROP and VGFSN, VGGT, VGRTF and its food system relevant articles at the benefit of rural and peri-urban food producers and effected populations of those countries.</a:t>
            </a:r>
            <a:endParaRPr/>
          </a:p>
          <a:p>
            <a:pPr indent="-342900" lvl="0" marL="342900" marR="0" rtl="0" algn="l">
              <a:spcBef>
                <a:spcPts val="3000"/>
              </a:spcBef>
              <a:spcAft>
                <a:spcPts val="0"/>
              </a:spcAft>
              <a:buClr>
                <a:schemeClr val="lt2"/>
              </a:buClr>
              <a:buSzPts val="1500"/>
              <a:buFont typeface="Calibri"/>
              <a:buAutoNum type="arabicPeriod"/>
            </a:pPr>
            <a:r>
              <a:rPr b="1" i="1" lang="en-US" sz="1500">
                <a:solidFill>
                  <a:schemeClr val="lt2"/>
                </a:solidFill>
                <a:latin typeface="Avenir"/>
                <a:ea typeface="Avenir"/>
                <a:cs typeface="Avenir"/>
                <a:sym typeface="Avenir"/>
              </a:rPr>
              <a:t>National legal and policy frameworks </a:t>
            </a:r>
            <a:r>
              <a:rPr lang="en-US" sz="1500">
                <a:solidFill>
                  <a:schemeClr val="lt2"/>
                </a:solidFill>
                <a:latin typeface="Avenir"/>
                <a:ea typeface="Avenir"/>
                <a:cs typeface="Avenir"/>
                <a:sym typeface="Avenir"/>
              </a:rPr>
              <a:t>supporting the implementation of the UNDROP and its food system relevant articles along with their country-specific road maps successfully drafted through a consultative approach including all relevant stakeholder groups and built on mobilization, participation, and advocacy work.</a:t>
            </a:r>
            <a:endParaRPr/>
          </a:p>
          <a:p>
            <a:pPr indent="-342900" lvl="0" marL="342900" marR="0" rtl="0" algn="l">
              <a:spcBef>
                <a:spcPts val="3000"/>
              </a:spcBef>
              <a:spcAft>
                <a:spcPts val="0"/>
              </a:spcAft>
              <a:buClr>
                <a:schemeClr val="lt2"/>
              </a:buClr>
              <a:buSzPts val="1500"/>
              <a:buFont typeface="Calibri"/>
              <a:buAutoNum type="arabicPeriod"/>
            </a:pPr>
            <a:r>
              <a:rPr b="1" i="1" lang="en-US" sz="1500">
                <a:solidFill>
                  <a:schemeClr val="lt2"/>
                </a:solidFill>
                <a:latin typeface="Avenir"/>
                <a:ea typeface="Avenir"/>
                <a:cs typeface="Avenir"/>
                <a:sym typeface="Avenir"/>
              </a:rPr>
              <a:t>Monitoring and accountability mechanisms for incorporating human rights </a:t>
            </a:r>
            <a:r>
              <a:rPr lang="en-US" sz="1500">
                <a:solidFill>
                  <a:schemeClr val="lt2"/>
                </a:solidFill>
                <a:latin typeface="Avenir"/>
                <a:ea typeface="Avenir"/>
                <a:cs typeface="Avenir"/>
                <a:sym typeface="Avenir"/>
              </a:rPr>
              <a:t>in food systems co-developed and integrated into existing national systems and used by organizations and governments to improve programming and implementation of policies, guidelines, and legislations at both national and international levels.</a:t>
            </a:r>
            <a:endParaRPr/>
          </a:p>
          <a:p>
            <a:pPr indent="-342900" lvl="0" marL="342900" marR="0" rtl="0" algn="l">
              <a:spcBef>
                <a:spcPts val="3000"/>
              </a:spcBef>
              <a:spcAft>
                <a:spcPts val="0"/>
              </a:spcAft>
              <a:buClr>
                <a:schemeClr val="lt2"/>
              </a:buClr>
              <a:buSzPts val="1500"/>
              <a:buFont typeface="Calibri"/>
              <a:buAutoNum type="arabicPeriod"/>
            </a:pPr>
            <a:r>
              <a:rPr b="1" i="1" lang="en-US" sz="1500">
                <a:solidFill>
                  <a:schemeClr val="lt2"/>
                </a:solidFill>
                <a:latin typeface="Avenir"/>
                <a:ea typeface="Avenir"/>
                <a:cs typeface="Avenir"/>
                <a:sym typeface="Avenir"/>
              </a:rPr>
              <a:t>Policy coherence improved </a:t>
            </a:r>
            <a:r>
              <a:rPr lang="en-US" sz="1500">
                <a:solidFill>
                  <a:schemeClr val="lt2"/>
                </a:solidFill>
                <a:latin typeface="Avenir"/>
                <a:ea typeface="Avenir"/>
                <a:cs typeface="Avenir"/>
                <a:sym typeface="Avenir"/>
              </a:rPr>
              <a:t>at national level between individual sectors/ministries and at international level within the global norm setting processes related to food systems and right to food (e.g., the Committee on Food Security).</a:t>
            </a:r>
            <a:endParaRPr/>
          </a:p>
          <a:p>
            <a:pPr indent="0" lvl="0" marL="171450" marR="0" rtl="0" algn="l">
              <a:spcBef>
                <a:spcPts val="3000"/>
              </a:spcBef>
              <a:spcAft>
                <a:spcPts val="1800"/>
              </a:spcAft>
              <a:buClr>
                <a:schemeClr val="lt2"/>
              </a:buClr>
              <a:buSzPts val="2800"/>
              <a:buFont typeface="Arial"/>
              <a:buNone/>
            </a:pPr>
            <a:r>
              <a:t/>
            </a:r>
            <a:endParaRPr b="1" sz="1200" u="none" cap="none" strike="noStrike">
              <a:solidFill>
                <a:schemeClr val="lt2"/>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15"/>
          <p:cNvPicPr preferRelativeResize="0"/>
          <p:nvPr/>
        </p:nvPicPr>
        <p:blipFill rotWithShape="1">
          <a:blip r:embed="rId3">
            <a:alphaModFix/>
          </a:blip>
          <a:srcRect b="0" l="0" r="0" t="0"/>
          <a:stretch/>
        </p:blipFill>
        <p:spPr>
          <a:xfrm>
            <a:off x="1250745" y="0"/>
            <a:ext cx="9690509" cy="6858000"/>
          </a:xfrm>
          <a:prstGeom prst="rect">
            <a:avLst/>
          </a:prstGeom>
          <a:noFill/>
          <a:ln>
            <a:noFill/>
          </a:ln>
        </p:spPr>
      </p:pic>
      <p:sp>
        <p:nvSpPr>
          <p:cNvPr id="275" name="Google Shape;275;p15"/>
          <p:cNvSpPr txBox="1"/>
          <p:nvPr/>
        </p:nvSpPr>
        <p:spPr>
          <a:xfrm rot="-5400000">
            <a:off x="-2882148" y="2882146"/>
            <a:ext cx="6858001" cy="1093706"/>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Avenir"/>
              <a:buNone/>
            </a:pPr>
            <a:r>
              <a:rPr lang="en-US" sz="4000">
                <a:solidFill>
                  <a:schemeClr val="dk1"/>
                </a:solidFill>
                <a:latin typeface="Avenir"/>
                <a:ea typeface="Avenir"/>
                <a:cs typeface="Avenir"/>
                <a:sym typeface="Avenir"/>
              </a:rPr>
              <a:t>THEORY OF CHANGE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6"/>
          <p:cNvSpPr txBox="1"/>
          <p:nvPr>
            <p:ph type="title"/>
          </p:nvPr>
        </p:nvSpPr>
        <p:spPr>
          <a:xfrm>
            <a:off x="270200" y="365125"/>
            <a:ext cx="110835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Avenir"/>
              <a:buNone/>
            </a:pPr>
            <a:r>
              <a:rPr lang="en-US" sz="4000">
                <a:latin typeface="Avenir"/>
                <a:ea typeface="Avenir"/>
                <a:cs typeface="Avenir"/>
                <a:sym typeface="Avenir"/>
              </a:rPr>
              <a:t>HUMAN RIGHTS FRAMEWORKS</a:t>
            </a:r>
            <a:endParaRPr/>
          </a:p>
        </p:txBody>
      </p:sp>
      <p:sp>
        <p:nvSpPr>
          <p:cNvPr id="282" name="Google Shape;282;p16"/>
          <p:cNvSpPr txBox="1"/>
          <p:nvPr/>
        </p:nvSpPr>
        <p:spPr>
          <a:xfrm>
            <a:off x="2182100" y="1690825"/>
            <a:ext cx="9616800" cy="1071032"/>
          </a:xfrm>
          <a:prstGeom prst="rect">
            <a:avLst/>
          </a:prstGeom>
          <a:solidFill>
            <a:schemeClr val="accent3"/>
          </a:solid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chemeClr val="lt1"/>
              </a:buClr>
              <a:buSzPts val="2400"/>
              <a:buFont typeface="Avenir"/>
              <a:buNone/>
            </a:pPr>
            <a:r>
              <a:rPr lang="en-US" sz="2400">
                <a:solidFill>
                  <a:schemeClr val="lt1"/>
                </a:solidFill>
                <a:latin typeface="Avenir"/>
                <a:ea typeface="Avenir"/>
                <a:cs typeface="Avenir"/>
                <a:sym typeface="Avenir"/>
              </a:rPr>
              <a:t>2018 United Nations Declaration on the Rights of Peasants and Other People Working in Rural Areas</a:t>
            </a:r>
            <a:endParaRPr sz="1600">
              <a:solidFill>
                <a:schemeClr val="lt1"/>
              </a:solidFill>
              <a:latin typeface="Calibri"/>
              <a:ea typeface="Calibri"/>
              <a:cs typeface="Calibri"/>
              <a:sym typeface="Calibri"/>
            </a:endParaRPr>
          </a:p>
        </p:txBody>
      </p:sp>
      <p:sp>
        <p:nvSpPr>
          <p:cNvPr id="283" name="Google Shape;283;p16"/>
          <p:cNvSpPr txBox="1"/>
          <p:nvPr/>
        </p:nvSpPr>
        <p:spPr>
          <a:xfrm>
            <a:off x="2182100" y="3142150"/>
            <a:ext cx="9616800" cy="627834"/>
          </a:xfrm>
          <a:prstGeom prst="rect">
            <a:avLst/>
          </a:prstGeom>
          <a:solidFill>
            <a:schemeClr val="accent3"/>
          </a:solid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chemeClr val="lt1"/>
              </a:buClr>
              <a:buSzPts val="2400"/>
              <a:buFont typeface="Avenir"/>
              <a:buNone/>
            </a:pPr>
            <a:r>
              <a:rPr lang="en-US" sz="2400">
                <a:solidFill>
                  <a:schemeClr val="lt1"/>
                </a:solidFill>
                <a:latin typeface="Avenir"/>
                <a:ea typeface="Avenir"/>
                <a:cs typeface="Avenir"/>
                <a:sym typeface="Avenir"/>
              </a:rPr>
              <a:t>2017 Voluntary Guidelines on Land Tenure</a:t>
            </a:r>
            <a:endParaRPr sz="1600">
              <a:solidFill>
                <a:schemeClr val="lt1"/>
              </a:solidFill>
              <a:latin typeface="Calibri"/>
              <a:ea typeface="Calibri"/>
              <a:cs typeface="Calibri"/>
              <a:sym typeface="Calibri"/>
            </a:endParaRPr>
          </a:p>
        </p:txBody>
      </p:sp>
      <p:sp>
        <p:nvSpPr>
          <p:cNvPr id="284" name="Google Shape;284;p16"/>
          <p:cNvSpPr txBox="1"/>
          <p:nvPr/>
        </p:nvSpPr>
        <p:spPr>
          <a:xfrm>
            <a:off x="2182100" y="4175625"/>
            <a:ext cx="9616800" cy="627834"/>
          </a:xfrm>
          <a:prstGeom prst="rect">
            <a:avLst/>
          </a:prstGeom>
          <a:solidFill>
            <a:schemeClr val="accent3"/>
          </a:solid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chemeClr val="lt1"/>
              </a:buClr>
              <a:buSzPts val="2400"/>
              <a:buFont typeface="Avenir"/>
              <a:buNone/>
            </a:pPr>
            <a:r>
              <a:rPr lang="en-US" sz="2400">
                <a:solidFill>
                  <a:schemeClr val="lt1"/>
                </a:solidFill>
                <a:latin typeface="Avenir"/>
                <a:ea typeface="Avenir"/>
                <a:cs typeface="Avenir"/>
                <a:sym typeface="Avenir"/>
              </a:rPr>
              <a:t>2021 Voluntary Guidelines on Food Systems and Nutrition</a:t>
            </a:r>
            <a:endParaRPr sz="1600">
              <a:solidFill>
                <a:schemeClr val="lt1"/>
              </a:solidFill>
              <a:latin typeface="Calibri"/>
              <a:ea typeface="Calibri"/>
              <a:cs typeface="Calibri"/>
              <a:sym typeface="Calibri"/>
            </a:endParaRPr>
          </a:p>
        </p:txBody>
      </p:sp>
      <p:sp>
        <p:nvSpPr>
          <p:cNvPr id="285" name="Google Shape;285;p16"/>
          <p:cNvSpPr txBox="1"/>
          <p:nvPr/>
        </p:nvSpPr>
        <p:spPr>
          <a:xfrm>
            <a:off x="2182100" y="5209075"/>
            <a:ext cx="9616800" cy="1071032"/>
          </a:xfrm>
          <a:prstGeom prst="rect">
            <a:avLst/>
          </a:prstGeom>
          <a:solidFill>
            <a:schemeClr val="accent3"/>
          </a:solid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chemeClr val="lt1"/>
              </a:buClr>
              <a:buSzPts val="2400"/>
              <a:buFont typeface="Avenir"/>
              <a:buNone/>
            </a:pPr>
            <a:r>
              <a:rPr lang="en-US" sz="2400">
                <a:solidFill>
                  <a:schemeClr val="lt1"/>
                </a:solidFill>
                <a:latin typeface="Avenir"/>
                <a:ea typeface="Avenir"/>
                <a:cs typeface="Avenir"/>
                <a:sym typeface="Avenir"/>
              </a:rPr>
              <a:t>2004 Voluntary Guidelines to Support the Progressive Realization of the Right to Food</a:t>
            </a:r>
            <a:endParaRPr sz="2400">
              <a:solidFill>
                <a:schemeClr val="lt1"/>
              </a:solidFill>
              <a:latin typeface="Calibri"/>
              <a:ea typeface="Calibri"/>
              <a:cs typeface="Calibri"/>
              <a:sym typeface="Calibri"/>
            </a:endParaRPr>
          </a:p>
        </p:txBody>
      </p:sp>
      <p:sp>
        <p:nvSpPr>
          <p:cNvPr id="286" name="Google Shape;286;p16"/>
          <p:cNvSpPr txBox="1"/>
          <p:nvPr/>
        </p:nvSpPr>
        <p:spPr>
          <a:xfrm>
            <a:off x="270200" y="1690825"/>
            <a:ext cx="1698300" cy="1132800"/>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accent3"/>
              </a:buClr>
              <a:buSzPts val="2400"/>
              <a:buFont typeface="Avenir"/>
              <a:buNone/>
            </a:pPr>
            <a:r>
              <a:rPr b="1" lang="en-US" sz="2400">
                <a:solidFill>
                  <a:schemeClr val="accent3"/>
                </a:solidFill>
                <a:latin typeface="Avenir"/>
                <a:ea typeface="Avenir"/>
                <a:cs typeface="Avenir"/>
                <a:sym typeface="Avenir"/>
              </a:rPr>
              <a:t>UNDROP</a:t>
            </a:r>
            <a:endParaRPr b="1" sz="2400">
              <a:solidFill>
                <a:schemeClr val="accent3"/>
              </a:solidFill>
              <a:latin typeface="Avenir"/>
              <a:ea typeface="Avenir"/>
              <a:cs typeface="Avenir"/>
              <a:sym typeface="Avenir"/>
            </a:endParaRPr>
          </a:p>
        </p:txBody>
      </p:sp>
      <p:sp>
        <p:nvSpPr>
          <p:cNvPr id="287" name="Google Shape;287;p16"/>
          <p:cNvSpPr txBox="1"/>
          <p:nvPr/>
        </p:nvSpPr>
        <p:spPr>
          <a:xfrm>
            <a:off x="270200" y="3142150"/>
            <a:ext cx="1698300" cy="627834"/>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accent3"/>
              </a:buClr>
              <a:buSzPts val="2400"/>
              <a:buFont typeface="Avenir"/>
              <a:buNone/>
            </a:pPr>
            <a:r>
              <a:rPr b="1" lang="en-US" sz="2400">
                <a:solidFill>
                  <a:schemeClr val="accent3"/>
                </a:solidFill>
                <a:latin typeface="Avenir"/>
                <a:ea typeface="Avenir"/>
                <a:cs typeface="Avenir"/>
                <a:sym typeface="Avenir"/>
              </a:rPr>
              <a:t>VGGT</a:t>
            </a:r>
            <a:endParaRPr b="1" sz="2400">
              <a:solidFill>
                <a:schemeClr val="accent3"/>
              </a:solidFill>
              <a:latin typeface="Avenir"/>
              <a:ea typeface="Avenir"/>
              <a:cs typeface="Avenir"/>
              <a:sym typeface="Avenir"/>
            </a:endParaRPr>
          </a:p>
        </p:txBody>
      </p:sp>
      <p:sp>
        <p:nvSpPr>
          <p:cNvPr id="288" name="Google Shape;288;p16"/>
          <p:cNvSpPr txBox="1"/>
          <p:nvPr/>
        </p:nvSpPr>
        <p:spPr>
          <a:xfrm>
            <a:off x="270200" y="4175625"/>
            <a:ext cx="1698300" cy="627834"/>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accent3"/>
              </a:buClr>
              <a:buSzPts val="2400"/>
              <a:buFont typeface="Avenir"/>
              <a:buNone/>
            </a:pPr>
            <a:r>
              <a:rPr b="1" lang="en-US" sz="2400">
                <a:solidFill>
                  <a:schemeClr val="accent3"/>
                </a:solidFill>
                <a:latin typeface="Avenir"/>
                <a:ea typeface="Avenir"/>
                <a:cs typeface="Avenir"/>
                <a:sym typeface="Avenir"/>
              </a:rPr>
              <a:t>VGFSN</a:t>
            </a:r>
            <a:endParaRPr b="1" sz="2400">
              <a:solidFill>
                <a:schemeClr val="accent3"/>
              </a:solidFill>
              <a:latin typeface="Avenir"/>
              <a:ea typeface="Avenir"/>
              <a:cs typeface="Avenir"/>
              <a:sym typeface="Avenir"/>
            </a:endParaRPr>
          </a:p>
        </p:txBody>
      </p:sp>
      <p:sp>
        <p:nvSpPr>
          <p:cNvPr id="289" name="Google Shape;289;p16"/>
          <p:cNvSpPr txBox="1"/>
          <p:nvPr/>
        </p:nvSpPr>
        <p:spPr>
          <a:xfrm>
            <a:off x="270200" y="5209076"/>
            <a:ext cx="1698300" cy="1071032"/>
          </a:xfrm>
          <a:prstGeom prst="rect">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accent3"/>
              </a:buClr>
              <a:buSzPts val="2400"/>
              <a:buFont typeface="Avenir"/>
              <a:buNone/>
            </a:pPr>
            <a:r>
              <a:rPr b="1" lang="en-US" sz="2400">
                <a:solidFill>
                  <a:schemeClr val="accent3"/>
                </a:solidFill>
                <a:latin typeface="Avenir"/>
                <a:ea typeface="Avenir"/>
                <a:cs typeface="Avenir"/>
                <a:sym typeface="Avenir"/>
              </a:rPr>
              <a:t>VGRTF</a:t>
            </a:r>
            <a:endParaRPr b="1" sz="2400">
              <a:solidFill>
                <a:schemeClr val="accent3"/>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17"/>
          <p:cNvSpPr txBox="1"/>
          <p:nvPr>
            <p:ph type="title"/>
          </p:nvPr>
        </p:nvSpPr>
        <p:spPr>
          <a:xfrm>
            <a:off x="4965430" y="629268"/>
            <a:ext cx="6586491" cy="1286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UNDROP</a:t>
            </a:r>
            <a:endParaRPr/>
          </a:p>
        </p:txBody>
      </p:sp>
      <p:sp>
        <p:nvSpPr>
          <p:cNvPr id="295" name="Google Shape;295;p17"/>
          <p:cNvSpPr txBox="1"/>
          <p:nvPr>
            <p:ph idx="1" type="body"/>
          </p:nvPr>
        </p:nvSpPr>
        <p:spPr>
          <a:xfrm>
            <a:off x="4965431" y="2438400"/>
            <a:ext cx="6586489" cy="378541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Encourages the support of peasants and other people working in rural areas to enjoy physical and economic access to </a:t>
            </a:r>
            <a:r>
              <a:rPr b="1" lang="en-US" sz="2000">
                <a:solidFill>
                  <a:schemeClr val="accent3"/>
                </a:solidFill>
              </a:rPr>
              <a:t>sufficient and adequate food</a:t>
            </a:r>
            <a:r>
              <a:rPr lang="en-US" sz="2000"/>
              <a:t> that is produced and consumed </a:t>
            </a:r>
            <a:r>
              <a:rPr b="1" lang="en-US" sz="2000">
                <a:solidFill>
                  <a:schemeClr val="accent3"/>
                </a:solidFill>
              </a:rPr>
              <a:t>sustainably and equitably</a:t>
            </a:r>
            <a:r>
              <a:rPr lang="en-US" sz="2000"/>
              <a:t>, respecting their cultures, preserving access to food for future generations, and that ensures a physically and mentally fulfilling and dignified life for them </a:t>
            </a:r>
            <a:endParaRPr sz="2000"/>
          </a:p>
          <a:p>
            <a:pPr indent="-228600" lvl="0" marL="228600" rtl="0" algn="l">
              <a:lnSpc>
                <a:spcPct val="90000"/>
              </a:lnSpc>
              <a:spcBef>
                <a:spcPts val="1000"/>
              </a:spcBef>
              <a:spcAft>
                <a:spcPts val="0"/>
              </a:spcAft>
              <a:buClr>
                <a:schemeClr val="dk1"/>
              </a:buClr>
              <a:buSzPts val="2000"/>
              <a:buChar char="•"/>
            </a:pPr>
            <a:r>
              <a:rPr lang="en-US" sz="2000"/>
              <a:t>Aims to improve the functioning of markets at the global level and facilitating timely access to market information, including on food reserves, in order to help to limit extreme food price volatility and the attractiveness of speculation</a:t>
            </a:r>
            <a:endParaRPr sz="2000"/>
          </a:p>
          <a:p>
            <a:pPr indent="-101600" lvl="0" marL="228600" rtl="0" algn="l">
              <a:lnSpc>
                <a:spcPct val="90000"/>
              </a:lnSpc>
              <a:spcBef>
                <a:spcPts val="1000"/>
              </a:spcBef>
              <a:spcAft>
                <a:spcPts val="0"/>
              </a:spcAft>
              <a:buClr>
                <a:schemeClr val="dk1"/>
              </a:buClr>
              <a:buSzPts val="2000"/>
              <a:buNone/>
            </a:pPr>
            <a:r>
              <a:t/>
            </a:r>
            <a:endParaRPr sz="2000"/>
          </a:p>
        </p:txBody>
      </p:sp>
      <p:pic>
        <p:nvPicPr>
          <p:cNvPr descr="A picture containing fan, vector graphics, device&#10;&#10;Description automatically generated" id="296" name="Google Shape;296;p17"/>
          <p:cNvPicPr preferRelativeResize="0"/>
          <p:nvPr/>
        </p:nvPicPr>
        <p:blipFill rotWithShape="1">
          <a:blip r:embed="rId3">
            <a:alphaModFix/>
          </a:blip>
          <a:srcRect b="2" l="20967" r="21579" t="0"/>
          <a:stretch/>
        </p:blipFill>
        <p:spPr>
          <a:xfrm>
            <a:off x="20" y="10"/>
            <a:ext cx="4635571" cy="6857990"/>
          </a:xfrm>
          <a:prstGeom prst="rect">
            <a:avLst/>
          </a:prstGeom>
          <a:noFill/>
          <a:ln>
            <a:noFill/>
          </a:ln>
        </p:spPr>
      </p:pic>
      <p:cxnSp>
        <p:nvCxnSpPr>
          <p:cNvPr id="297" name="Google Shape;297;p17"/>
          <p:cNvCxnSpPr/>
          <p:nvPr/>
        </p:nvCxnSpPr>
        <p:spPr>
          <a:xfrm>
            <a:off x="5080934" y="2115117"/>
            <a:ext cx="6309360" cy="0"/>
          </a:xfrm>
          <a:prstGeom prst="straightConnector1">
            <a:avLst/>
          </a:prstGeom>
          <a:noFill/>
          <a:ln cap="flat" cmpd="sng" w="19050">
            <a:solidFill>
              <a:srgbClr val="1079E9"/>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The UNDROP encourages:</a:t>
            </a:r>
            <a:endParaRPr/>
          </a:p>
        </p:txBody>
      </p:sp>
      <p:sp>
        <p:nvSpPr>
          <p:cNvPr id="303" name="Google Shape;30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grpSp>
        <p:nvGrpSpPr>
          <p:cNvPr id="304" name="Google Shape;304;p18"/>
          <p:cNvGrpSpPr/>
          <p:nvPr/>
        </p:nvGrpSpPr>
        <p:grpSpPr>
          <a:xfrm>
            <a:off x="662713" y="1752593"/>
            <a:ext cx="6030000" cy="4770000"/>
            <a:chOff x="212177" y="54125"/>
            <a:chExt cx="6030000" cy="4770000"/>
          </a:xfrm>
        </p:grpSpPr>
        <p:sp>
          <p:nvSpPr>
            <p:cNvPr id="305" name="Google Shape;305;p18"/>
            <p:cNvSpPr/>
            <p:nvPr/>
          </p:nvSpPr>
          <p:spPr>
            <a:xfrm>
              <a:off x="563177" y="54125"/>
              <a:ext cx="1098000" cy="1098000"/>
            </a:xfrm>
            <a:prstGeom prst="ellipse">
              <a:avLst/>
            </a:prstGeom>
            <a:solidFill>
              <a:srgbClr val="D1E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8"/>
            <p:cNvSpPr/>
            <p:nvPr/>
          </p:nvSpPr>
          <p:spPr>
            <a:xfrm>
              <a:off x="797177" y="288125"/>
              <a:ext cx="630000" cy="6300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8"/>
            <p:cNvSpPr/>
            <p:nvPr/>
          </p:nvSpPr>
          <p:spPr>
            <a:xfrm>
              <a:off x="212177" y="1494125"/>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8"/>
            <p:cNvSpPr txBox="1"/>
            <p:nvPr/>
          </p:nvSpPr>
          <p:spPr>
            <a:xfrm>
              <a:off x="212177" y="1494125"/>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500"/>
                <a:buFont typeface="Calibri"/>
                <a:buNone/>
              </a:pPr>
              <a:r>
                <a:rPr lang="en-US" sz="1500" cap="none">
                  <a:solidFill>
                    <a:schemeClr val="dk1"/>
                  </a:solidFill>
                  <a:latin typeface="Calibri"/>
                  <a:ea typeface="Calibri"/>
                  <a:cs typeface="Calibri"/>
                  <a:sym typeface="Calibri"/>
                </a:rPr>
                <a:t>ACCESS TO HEALTHY FOOD</a:t>
              </a:r>
              <a:endParaRPr sz="1500">
                <a:solidFill>
                  <a:schemeClr val="dk1"/>
                </a:solidFill>
                <a:latin typeface="Calibri"/>
                <a:ea typeface="Calibri"/>
                <a:cs typeface="Calibri"/>
                <a:sym typeface="Calibri"/>
              </a:endParaRPr>
            </a:p>
          </p:txBody>
        </p:sp>
        <p:sp>
          <p:nvSpPr>
            <p:cNvPr id="309" name="Google Shape;309;p18"/>
            <p:cNvSpPr/>
            <p:nvPr/>
          </p:nvSpPr>
          <p:spPr>
            <a:xfrm>
              <a:off x="2678177" y="54125"/>
              <a:ext cx="1098000" cy="1098000"/>
            </a:xfrm>
            <a:prstGeom prst="ellipse">
              <a:avLst/>
            </a:prstGeom>
            <a:solidFill>
              <a:srgbClr val="D1E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8"/>
            <p:cNvSpPr/>
            <p:nvPr/>
          </p:nvSpPr>
          <p:spPr>
            <a:xfrm>
              <a:off x="2912177" y="288125"/>
              <a:ext cx="630000" cy="6300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8"/>
            <p:cNvSpPr/>
            <p:nvPr/>
          </p:nvSpPr>
          <p:spPr>
            <a:xfrm>
              <a:off x="2327177" y="1494125"/>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8"/>
            <p:cNvSpPr txBox="1"/>
            <p:nvPr/>
          </p:nvSpPr>
          <p:spPr>
            <a:xfrm>
              <a:off x="2327177" y="1494125"/>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500"/>
                <a:buFont typeface="Calibri"/>
                <a:buNone/>
              </a:pPr>
              <a:r>
                <a:rPr lang="en-US" sz="1500" cap="none">
                  <a:solidFill>
                    <a:schemeClr val="dk1"/>
                  </a:solidFill>
                  <a:latin typeface="Calibri"/>
                  <a:ea typeface="Calibri"/>
                  <a:cs typeface="Calibri"/>
                  <a:sym typeface="Calibri"/>
                </a:rPr>
                <a:t>EDUCATION AND LITERACY</a:t>
              </a:r>
              <a:endParaRPr sz="1500">
                <a:solidFill>
                  <a:schemeClr val="dk1"/>
                </a:solidFill>
                <a:latin typeface="Calibri"/>
                <a:ea typeface="Calibri"/>
                <a:cs typeface="Calibri"/>
                <a:sym typeface="Calibri"/>
              </a:endParaRPr>
            </a:p>
          </p:txBody>
        </p:sp>
        <p:sp>
          <p:nvSpPr>
            <p:cNvPr id="313" name="Google Shape;313;p18"/>
            <p:cNvSpPr/>
            <p:nvPr/>
          </p:nvSpPr>
          <p:spPr>
            <a:xfrm>
              <a:off x="4793177" y="54125"/>
              <a:ext cx="1098000" cy="1098000"/>
            </a:xfrm>
            <a:prstGeom prst="ellipse">
              <a:avLst/>
            </a:prstGeom>
            <a:solidFill>
              <a:srgbClr val="D1E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8"/>
            <p:cNvSpPr/>
            <p:nvPr/>
          </p:nvSpPr>
          <p:spPr>
            <a:xfrm>
              <a:off x="5027177" y="288125"/>
              <a:ext cx="630000" cy="630000"/>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8"/>
            <p:cNvSpPr/>
            <p:nvPr/>
          </p:nvSpPr>
          <p:spPr>
            <a:xfrm>
              <a:off x="4442177" y="1494125"/>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8"/>
            <p:cNvSpPr txBox="1"/>
            <p:nvPr/>
          </p:nvSpPr>
          <p:spPr>
            <a:xfrm>
              <a:off x="4442177" y="1494125"/>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500"/>
                <a:buFont typeface="Calibri"/>
                <a:buNone/>
              </a:pPr>
              <a:r>
                <a:rPr lang="en-US" sz="1500" cap="none">
                  <a:solidFill>
                    <a:schemeClr val="dk1"/>
                  </a:solidFill>
                  <a:latin typeface="Calibri"/>
                  <a:ea typeface="Calibri"/>
                  <a:cs typeface="Calibri"/>
                  <a:sym typeface="Calibri"/>
                </a:rPr>
                <a:t>TRADITIONAL AND CULTURAL MEANS OF AGRICULTURE</a:t>
              </a:r>
              <a:endParaRPr/>
            </a:p>
          </p:txBody>
        </p:sp>
        <p:sp>
          <p:nvSpPr>
            <p:cNvPr id="317" name="Google Shape;317;p18"/>
            <p:cNvSpPr/>
            <p:nvPr/>
          </p:nvSpPr>
          <p:spPr>
            <a:xfrm>
              <a:off x="1620677" y="2664125"/>
              <a:ext cx="1098000" cy="1098000"/>
            </a:xfrm>
            <a:prstGeom prst="ellipse">
              <a:avLst/>
            </a:prstGeom>
            <a:solidFill>
              <a:srgbClr val="D1E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8"/>
            <p:cNvSpPr/>
            <p:nvPr/>
          </p:nvSpPr>
          <p:spPr>
            <a:xfrm>
              <a:off x="1854677" y="2898125"/>
              <a:ext cx="630000" cy="630000"/>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8"/>
            <p:cNvSpPr/>
            <p:nvPr/>
          </p:nvSpPr>
          <p:spPr>
            <a:xfrm>
              <a:off x="1269677" y="4104125"/>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8"/>
            <p:cNvSpPr txBox="1"/>
            <p:nvPr/>
          </p:nvSpPr>
          <p:spPr>
            <a:xfrm>
              <a:off x="1269677" y="4104125"/>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500"/>
                <a:buFont typeface="Calibri"/>
                <a:buNone/>
              </a:pPr>
              <a:r>
                <a:rPr lang="en-US" sz="1500" cap="none">
                  <a:solidFill>
                    <a:schemeClr val="dk1"/>
                  </a:solidFill>
                  <a:latin typeface="Calibri"/>
                  <a:ea typeface="Calibri"/>
                  <a:cs typeface="Calibri"/>
                  <a:sym typeface="Calibri"/>
                </a:rPr>
                <a:t>ACCESS TO SEEDS AND LAND</a:t>
              </a:r>
              <a:endParaRPr sz="1500">
                <a:solidFill>
                  <a:schemeClr val="dk1"/>
                </a:solidFill>
                <a:latin typeface="Calibri"/>
                <a:ea typeface="Calibri"/>
                <a:cs typeface="Calibri"/>
                <a:sym typeface="Calibri"/>
              </a:endParaRPr>
            </a:p>
          </p:txBody>
        </p:sp>
        <p:sp>
          <p:nvSpPr>
            <p:cNvPr id="321" name="Google Shape;321;p18"/>
            <p:cNvSpPr/>
            <p:nvPr/>
          </p:nvSpPr>
          <p:spPr>
            <a:xfrm>
              <a:off x="3735677" y="2664125"/>
              <a:ext cx="1098000" cy="1098000"/>
            </a:xfrm>
            <a:prstGeom prst="ellipse">
              <a:avLst/>
            </a:prstGeom>
            <a:solidFill>
              <a:srgbClr val="D1E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8"/>
            <p:cNvSpPr/>
            <p:nvPr/>
          </p:nvSpPr>
          <p:spPr>
            <a:xfrm>
              <a:off x="3969677" y="2898125"/>
              <a:ext cx="630000" cy="630000"/>
            </a:xfrm>
            <a:prstGeom prst="rect">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8"/>
            <p:cNvSpPr/>
            <p:nvPr/>
          </p:nvSpPr>
          <p:spPr>
            <a:xfrm>
              <a:off x="3384677" y="4104125"/>
              <a:ext cx="180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8"/>
            <p:cNvSpPr txBox="1"/>
            <p:nvPr/>
          </p:nvSpPr>
          <p:spPr>
            <a:xfrm>
              <a:off x="3384677" y="4104125"/>
              <a:ext cx="18000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500"/>
                <a:buFont typeface="Calibri"/>
                <a:buNone/>
              </a:pPr>
              <a:r>
                <a:rPr lang="en-US" sz="1500" cap="none">
                  <a:solidFill>
                    <a:schemeClr val="dk1"/>
                  </a:solidFill>
                  <a:latin typeface="Calibri"/>
                  <a:ea typeface="Calibri"/>
                  <a:cs typeface="Calibri"/>
                  <a:sym typeface="Calibri"/>
                </a:rPr>
                <a:t>SAFE AND HEALTHY WORKING CONDITIONS</a:t>
              </a:r>
              <a:endParaRPr sz="1500">
                <a:solidFill>
                  <a:schemeClr val="dk1"/>
                </a:solidFill>
                <a:latin typeface="Calibri"/>
                <a:ea typeface="Calibri"/>
                <a:cs typeface="Calibri"/>
                <a:sym typeface="Calibri"/>
              </a:endParaRPr>
            </a:p>
          </p:txBody>
        </p:sp>
      </p:grpSp>
      <p:sp>
        <p:nvSpPr>
          <p:cNvPr id="325" name="Google Shape;325;p18"/>
          <p:cNvSpPr txBox="1"/>
          <p:nvPr/>
        </p:nvSpPr>
        <p:spPr>
          <a:xfrm>
            <a:off x="7990083" y="3177115"/>
            <a:ext cx="3680372" cy="1754326"/>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For any person engaged in artisanal or small-scale agriculture, crop planting, livestock raising, pastoralism, fishing, forestry, hunting or gathering, and handicrafts related to agriculture </a:t>
            </a:r>
            <a:r>
              <a:rPr b="1" lang="en-US" sz="1800">
                <a:solidFill>
                  <a:schemeClr val="dk1"/>
                </a:solidFill>
                <a:latin typeface="Calibri"/>
                <a:ea typeface="Calibri"/>
                <a:cs typeface="Calibri"/>
                <a:sym typeface="Calibri"/>
              </a:rPr>
              <a:t>and their dependents</a:t>
            </a:r>
            <a:endParaRPr b="1" sz="1800">
              <a:solidFill>
                <a:schemeClr val="dk1"/>
              </a:solidFill>
              <a:latin typeface="Calibri"/>
              <a:ea typeface="Calibri"/>
              <a:cs typeface="Calibri"/>
              <a:sym typeface="Calibri"/>
            </a:endParaRPr>
          </a:p>
        </p:txBody>
      </p:sp>
      <p:sp>
        <p:nvSpPr>
          <p:cNvPr id="326" name="Google Shape;326;p18"/>
          <p:cNvSpPr/>
          <p:nvPr/>
        </p:nvSpPr>
        <p:spPr>
          <a:xfrm>
            <a:off x="6904564" y="1702188"/>
            <a:ext cx="808463" cy="4646340"/>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sp>
        <p:nvSpPr>
          <p:cNvPr id="331" name="Google Shape;331;p19"/>
          <p:cNvSpPr txBox="1"/>
          <p:nvPr>
            <p:ph type="title"/>
          </p:nvPr>
        </p:nvSpPr>
        <p:spPr>
          <a:xfrm>
            <a:off x="4965430" y="629268"/>
            <a:ext cx="6586491" cy="1286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venir"/>
              <a:buNone/>
            </a:pPr>
            <a:r>
              <a:rPr lang="en-US">
                <a:latin typeface="Avenir"/>
                <a:ea typeface="Avenir"/>
                <a:cs typeface="Avenir"/>
                <a:sym typeface="Avenir"/>
              </a:rPr>
              <a:t>The VGGTs…</a:t>
            </a:r>
            <a:endParaRPr/>
          </a:p>
        </p:txBody>
      </p:sp>
      <p:sp>
        <p:nvSpPr>
          <p:cNvPr id="332" name="Google Shape;332;p19"/>
          <p:cNvSpPr txBox="1"/>
          <p:nvPr>
            <p:ph idx="1" type="body"/>
          </p:nvPr>
        </p:nvSpPr>
        <p:spPr>
          <a:xfrm>
            <a:off x="4965431" y="2438400"/>
            <a:ext cx="6586489" cy="378541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3"/>
              </a:buClr>
              <a:buSzPts val="2000"/>
              <a:buChar char="•"/>
            </a:pPr>
            <a:r>
              <a:rPr b="1" lang="en-US" sz="2000">
                <a:solidFill>
                  <a:schemeClr val="accent3"/>
                </a:solidFill>
              </a:rPr>
              <a:t>improve tenure governance</a:t>
            </a:r>
            <a:r>
              <a:rPr lang="en-US" sz="2000"/>
              <a:t> by providing guidance and information on internationally accepted practices for systems that deal with the rights to use, manage and control land, fisheries and forests.</a:t>
            </a:r>
            <a:endParaRPr/>
          </a:p>
          <a:p>
            <a:pPr indent="-228600" lvl="0" marL="228600" rtl="0" algn="l">
              <a:lnSpc>
                <a:spcPct val="90000"/>
              </a:lnSpc>
              <a:spcBef>
                <a:spcPts val="1000"/>
              </a:spcBef>
              <a:spcAft>
                <a:spcPts val="0"/>
              </a:spcAft>
              <a:buClr>
                <a:schemeClr val="dk1"/>
              </a:buClr>
              <a:buSzPts val="2000"/>
              <a:buChar char="•"/>
            </a:pPr>
            <a:r>
              <a:rPr lang="en-US" sz="2000"/>
              <a:t>contribute to the improvement and development of the </a:t>
            </a:r>
            <a:r>
              <a:rPr b="1" lang="en-US" sz="2000">
                <a:solidFill>
                  <a:schemeClr val="accent3"/>
                </a:solidFill>
              </a:rPr>
              <a:t>policy, legal and organizational frameworks</a:t>
            </a:r>
            <a:r>
              <a:rPr lang="en-US" sz="2000"/>
              <a:t> regulating the range of tenure rights that exist over these resources.</a:t>
            </a:r>
            <a:endParaRPr/>
          </a:p>
          <a:p>
            <a:pPr indent="-228600" lvl="0" marL="228600" rtl="0" algn="l">
              <a:lnSpc>
                <a:spcPct val="90000"/>
              </a:lnSpc>
              <a:spcBef>
                <a:spcPts val="1000"/>
              </a:spcBef>
              <a:spcAft>
                <a:spcPts val="0"/>
              </a:spcAft>
              <a:buClr>
                <a:schemeClr val="dk1"/>
              </a:buClr>
              <a:buSzPts val="2000"/>
              <a:buChar char="•"/>
            </a:pPr>
            <a:r>
              <a:rPr lang="en-US" sz="2000"/>
              <a:t>enhance the </a:t>
            </a:r>
            <a:r>
              <a:rPr b="1" lang="en-US" sz="2000">
                <a:solidFill>
                  <a:schemeClr val="accent3"/>
                </a:solidFill>
              </a:rPr>
              <a:t>transparency</a:t>
            </a:r>
            <a:r>
              <a:rPr lang="en-US" sz="2000"/>
              <a:t> and improve the </a:t>
            </a:r>
            <a:r>
              <a:rPr b="1" lang="en-US" sz="2000">
                <a:solidFill>
                  <a:schemeClr val="accent3"/>
                </a:solidFill>
              </a:rPr>
              <a:t>functioning</a:t>
            </a:r>
            <a:r>
              <a:rPr lang="en-US" sz="2000"/>
              <a:t> of tenure systems.</a:t>
            </a:r>
            <a:endParaRPr sz="2000">
              <a:latin typeface="Calibri"/>
              <a:ea typeface="Calibri"/>
              <a:cs typeface="Calibri"/>
              <a:sym typeface="Calibri"/>
            </a:endParaRPr>
          </a:p>
        </p:txBody>
      </p:sp>
      <p:pic>
        <p:nvPicPr>
          <p:cNvPr descr="Diagram, text&#10;&#10;Description automatically generated" id="333" name="Google Shape;333;p19"/>
          <p:cNvPicPr preferRelativeResize="0"/>
          <p:nvPr/>
        </p:nvPicPr>
        <p:blipFill rotWithShape="1">
          <a:blip r:embed="rId3">
            <a:alphaModFix/>
          </a:blip>
          <a:srcRect b="0" l="1789" r="6245" t="0"/>
          <a:stretch/>
        </p:blipFill>
        <p:spPr>
          <a:xfrm>
            <a:off x="20" y="10"/>
            <a:ext cx="4635571" cy="6857990"/>
          </a:xfrm>
          <a:prstGeom prst="rect">
            <a:avLst/>
          </a:prstGeom>
          <a:noFill/>
          <a:ln>
            <a:noFill/>
          </a:ln>
        </p:spPr>
      </p:pic>
      <p:cxnSp>
        <p:nvCxnSpPr>
          <p:cNvPr id="334" name="Google Shape;334;p19"/>
          <p:cNvCxnSpPr/>
          <p:nvPr/>
        </p:nvCxnSpPr>
        <p:spPr>
          <a:xfrm>
            <a:off x="5080934" y="2115117"/>
            <a:ext cx="6309360" cy="0"/>
          </a:xfrm>
          <a:prstGeom prst="straightConnector1">
            <a:avLst/>
          </a:prstGeom>
          <a:noFill/>
          <a:ln cap="flat" cmpd="sng" w="19050">
            <a:solidFill>
              <a:srgbClr val="45A3ED"/>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0"/>
          <p:cNvSpPr txBox="1"/>
          <p:nvPr>
            <p:ph type="title"/>
          </p:nvPr>
        </p:nvSpPr>
        <p:spPr>
          <a:xfrm>
            <a:off x="838200" y="54959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Avenir"/>
              <a:buNone/>
            </a:pPr>
            <a:r>
              <a:rPr lang="en-US" sz="4000">
                <a:latin typeface="Avenir"/>
                <a:ea typeface="Avenir"/>
                <a:cs typeface="Avenir"/>
                <a:sym typeface="Avenir"/>
              </a:rPr>
              <a:t>PRINCIPLES OF IMPLEMENTATION</a:t>
            </a:r>
            <a:endParaRPr/>
          </a:p>
        </p:txBody>
      </p:sp>
      <p:grpSp>
        <p:nvGrpSpPr>
          <p:cNvPr id="340" name="Google Shape;340;p20"/>
          <p:cNvGrpSpPr/>
          <p:nvPr/>
        </p:nvGrpSpPr>
        <p:grpSpPr>
          <a:xfrm>
            <a:off x="1420845" y="1876336"/>
            <a:ext cx="9350309" cy="4348981"/>
            <a:chOff x="582645" y="1178"/>
            <a:chExt cx="9350309" cy="4348981"/>
          </a:xfrm>
        </p:grpSpPr>
        <p:sp>
          <p:nvSpPr>
            <p:cNvPr id="341" name="Google Shape;341;p20"/>
            <p:cNvSpPr/>
            <p:nvPr/>
          </p:nvSpPr>
          <p:spPr>
            <a:xfrm>
              <a:off x="582645" y="1178"/>
              <a:ext cx="2174490" cy="1304694"/>
            </a:xfrm>
            <a:prstGeom prst="rect">
              <a:avLst/>
            </a:prstGeom>
            <a:solidFill>
              <a:srgbClr val="497DA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0"/>
            <p:cNvSpPr txBox="1"/>
            <p:nvPr/>
          </p:nvSpPr>
          <p:spPr>
            <a:xfrm>
              <a:off x="582645" y="1178"/>
              <a:ext cx="2174490" cy="1304694"/>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Avenir"/>
                <a:buNone/>
              </a:pPr>
              <a:r>
                <a:rPr lang="en-US" sz="2700">
                  <a:solidFill>
                    <a:schemeClr val="lt1"/>
                  </a:solidFill>
                  <a:latin typeface="Avenir"/>
                  <a:ea typeface="Avenir"/>
                  <a:cs typeface="Avenir"/>
                  <a:sym typeface="Avenir"/>
                </a:rPr>
                <a:t>Human Dignity</a:t>
              </a:r>
              <a:endParaRPr/>
            </a:p>
          </p:txBody>
        </p:sp>
        <p:sp>
          <p:nvSpPr>
            <p:cNvPr id="343" name="Google Shape;343;p20"/>
            <p:cNvSpPr/>
            <p:nvPr/>
          </p:nvSpPr>
          <p:spPr>
            <a:xfrm>
              <a:off x="2974584" y="1178"/>
              <a:ext cx="2174490" cy="1304694"/>
            </a:xfrm>
            <a:prstGeom prst="rect">
              <a:avLst/>
            </a:prstGeom>
            <a:solidFill>
              <a:srgbClr val="578DB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0"/>
            <p:cNvSpPr txBox="1"/>
            <p:nvPr/>
          </p:nvSpPr>
          <p:spPr>
            <a:xfrm>
              <a:off x="2974584" y="1178"/>
              <a:ext cx="2174490" cy="1304694"/>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Avenir"/>
                <a:buNone/>
              </a:pPr>
              <a:r>
                <a:rPr lang="en-US" sz="2700">
                  <a:solidFill>
                    <a:schemeClr val="lt1"/>
                  </a:solidFill>
                  <a:latin typeface="Avenir"/>
                  <a:ea typeface="Avenir"/>
                  <a:cs typeface="Avenir"/>
                  <a:sym typeface="Avenir"/>
                </a:rPr>
                <a:t>Non-discrimination</a:t>
              </a:r>
              <a:endParaRPr/>
            </a:p>
          </p:txBody>
        </p:sp>
        <p:sp>
          <p:nvSpPr>
            <p:cNvPr id="345" name="Google Shape;345;p20"/>
            <p:cNvSpPr/>
            <p:nvPr/>
          </p:nvSpPr>
          <p:spPr>
            <a:xfrm>
              <a:off x="5366524" y="1178"/>
              <a:ext cx="2174490" cy="1304694"/>
            </a:xfrm>
            <a:prstGeom prst="rect">
              <a:avLst/>
            </a:prstGeom>
            <a:solidFill>
              <a:srgbClr val="6E9EC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0"/>
            <p:cNvSpPr txBox="1"/>
            <p:nvPr/>
          </p:nvSpPr>
          <p:spPr>
            <a:xfrm>
              <a:off x="5366524" y="1178"/>
              <a:ext cx="2174490" cy="1304694"/>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Avenir"/>
                <a:buNone/>
              </a:pPr>
              <a:r>
                <a:rPr lang="en-US" sz="2700">
                  <a:solidFill>
                    <a:schemeClr val="lt1"/>
                  </a:solidFill>
                  <a:latin typeface="Avenir"/>
                  <a:ea typeface="Avenir"/>
                  <a:cs typeface="Avenir"/>
                  <a:sym typeface="Avenir"/>
                </a:rPr>
                <a:t>Equity &amp; Justice</a:t>
              </a:r>
              <a:endParaRPr/>
            </a:p>
          </p:txBody>
        </p:sp>
        <p:sp>
          <p:nvSpPr>
            <p:cNvPr id="347" name="Google Shape;347;p20"/>
            <p:cNvSpPr/>
            <p:nvPr/>
          </p:nvSpPr>
          <p:spPr>
            <a:xfrm>
              <a:off x="7758464" y="1178"/>
              <a:ext cx="2174490" cy="1304694"/>
            </a:xfrm>
            <a:prstGeom prst="rect">
              <a:avLst/>
            </a:prstGeom>
            <a:solidFill>
              <a:srgbClr val="87B0D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0"/>
            <p:cNvSpPr txBox="1"/>
            <p:nvPr/>
          </p:nvSpPr>
          <p:spPr>
            <a:xfrm>
              <a:off x="7758464" y="1178"/>
              <a:ext cx="2174490" cy="1304694"/>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Avenir"/>
                <a:buNone/>
              </a:pPr>
              <a:r>
                <a:rPr lang="en-US" sz="2700">
                  <a:solidFill>
                    <a:schemeClr val="lt1"/>
                  </a:solidFill>
                  <a:latin typeface="Avenir"/>
                  <a:ea typeface="Avenir"/>
                  <a:cs typeface="Avenir"/>
                  <a:sym typeface="Avenir"/>
                </a:rPr>
                <a:t>Gender Equality</a:t>
              </a:r>
              <a:endParaRPr/>
            </a:p>
          </p:txBody>
        </p:sp>
        <p:sp>
          <p:nvSpPr>
            <p:cNvPr id="349" name="Google Shape;349;p20"/>
            <p:cNvSpPr/>
            <p:nvPr/>
          </p:nvSpPr>
          <p:spPr>
            <a:xfrm>
              <a:off x="582645" y="1523321"/>
              <a:ext cx="2174490" cy="1304694"/>
            </a:xfrm>
            <a:prstGeom prst="rect">
              <a:avLst/>
            </a:prstGeom>
            <a:solidFill>
              <a:srgbClr val="A1C2E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0"/>
            <p:cNvSpPr txBox="1"/>
            <p:nvPr/>
          </p:nvSpPr>
          <p:spPr>
            <a:xfrm>
              <a:off x="582645" y="1523321"/>
              <a:ext cx="2174490" cy="1304694"/>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Avenir"/>
                <a:buNone/>
              </a:pPr>
              <a:r>
                <a:rPr lang="en-US" sz="2700">
                  <a:solidFill>
                    <a:schemeClr val="lt1"/>
                  </a:solidFill>
                  <a:latin typeface="Avenir"/>
                  <a:ea typeface="Avenir"/>
                  <a:cs typeface="Avenir"/>
                  <a:sym typeface="Avenir"/>
                </a:rPr>
                <a:t>Holistic &amp; Sustainable Approach</a:t>
              </a:r>
              <a:endParaRPr/>
            </a:p>
          </p:txBody>
        </p:sp>
        <p:sp>
          <p:nvSpPr>
            <p:cNvPr id="351" name="Google Shape;351;p20"/>
            <p:cNvSpPr/>
            <p:nvPr/>
          </p:nvSpPr>
          <p:spPr>
            <a:xfrm>
              <a:off x="2974584" y="1523321"/>
              <a:ext cx="2174490" cy="1304694"/>
            </a:xfrm>
            <a:prstGeom prst="rect">
              <a:avLst/>
            </a:prstGeom>
            <a:solidFill>
              <a:srgbClr val="BDD5F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0"/>
            <p:cNvSpPr txBox="1"/>
            <p:nvPr/>
          </p:nvSpPr>
          <p:spPr>
            <a:xfrm>
              <a:off x="2974584" y="1523321"/>
              <a:ext cx="2174490" cy="1304694"/>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Avenir"/>
                <a:buNone/>
              </a:pPr>
              <a:r>
                <a:rPr lang="en-US" sz="2700">
                  <a:solidFill>
                    <a:schemeClr val="lt1"/>
                  </a:solidFill>
                  <a:latin typeface="Avenir"/>
                  <a:ea typeface="Avenir"/>
                  <a:cs typeface="Avenir"/>
                  <a:sym typeface="Avenir"/>
                </a:rPr>
                <a:t>Consultation &amp; Solicitation</a:t>
              </a:r>
              <a:endParaRPr/>
            </a:p>
          </p:txBody>
        </p:sp>
        <p:sp>
          <p:nvSpPr>
            <p:cNvPr id="353" name="Google Shape;353;p20"/>
            <p:cNvSpPr/>
            <p:nvPr/>
          </p:nvSpPr>
          <p:spPr>
            <a:xfrm>
              <a:off x="5366524" y="1523321"/>
              <a:ext cx="2174490" cy="1304694"/>
            </a:xfrm>
            <a:prstGeom prst="rect">
              <a:avLst/>
            </a:prstGeom>
            <a:solidFill>
              <a:srgbClr val="A1C2E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0"/>
            <p:cNvSpPr txBox="1"/>
            <p:nvPr/>
          </p:nvSpPr>
          <p:spPr>
            <a:xfrm>
              <a:off x="5366524" y="1523321"/>
              <a:ext cx="2174490" cy="1304694"/>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Avenir"/>
                <a:buNone/>
              </a:pPr>
              <a:r>
                <a:rPr lang="en-US" sz="2700">
                  <a:solidFill>
                    <a:schemeClr val="lt1"/>
                  </a:solidFill>
                  <a:latin typeface="Avenir"/>
                  <a:ea typeface="Avenir"/>
                  <a:cs typeface="Avenir"/>
                  <a:sym typeface="Avenir"/>
                </a:rPr>
                <a:t>Rule of Law</a:t>
              </a:r>
              <a:endParaRPr/>
            </a:p>
          </p:txBody>
        </p:sp>
        <p:sp>
          <p:nvSpPr>
            <p:cNvPr id="355" name="Google Shape;355;p20"/>
            <p:cNvSpPr/>
            <p:nvPr/>
          </p:nvSpPr>
          <p:spPr>
            <a:xfrm>
              <a:off x="7758464" y="1523321"/>
              <a:ext cx="2174490" cy="1304694"/>
            </a:xfrm>
            <a:prstGeom prst="rect">
              <a:avLst/>
            </a:prstGeom>
            <a:solidFill>
              <a:srgbClr val="87B0D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0"/>
            <p:cNvSpPr txBox="1"/>
            <p:nvPr/>
          </p:nvSpPr>
          <p:spPr>
            <a:xfrm>
              <a:off x="7758464" y="1523321"/>
              <a:ext cx="2174490" cy="1304694"/>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Avenir"/>
                <a:buNone/>
              </a:pPr>
              <a:r>
                <a:rPr lang="en-US" sz="2700">
                  <a:solidFill>
                    <a:schemeClr val="lt1"/>
                  </a:solidFill>
                  <a:latin typeface="Avenir"/>
                  <a:ea typeface="Avenir"/>
                  <a:cs typeface="Avenir"/>
                  <a:sym typeface="Avenir"/>
                </a:rPr>
                <a:t>Transparency</a:t>
              </a:r>
              <a:endParaRPr/>
            </a:p>
          </p:txBody>
        </p:sp>
        <p:sp>
          <p:nvSpPr>
            <p:cNvPr id="357" name="Google Shape;357;p20"/>
            <p:cNvSpPr/>
            <p:nvPr/>
          </p:nvSpPr>
          <p:spPr>
            <a:xfrm>
              <a:off x="2974584" y="3045465"/>
              <a:ext cx="2174490" cy="1304694"/>
            </a:xfrm>
            <a:prstGeom prst="rect">
              <a:avLst/>
            </a:prstGeom>
            <a:solidFill>
              <a:srgbClr val="6E9EC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0"/>
            <p:cNvSpPr txBox="1"/>
            <p:nvPr/>
          </p:nvSpPr>
          <p:spPr>
            <a:xfrm>
              <a:off x="2974584" y="3045465"/>
              <a:ext cx="2174490" cy="1304694"/>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Avenir"/>
                <a:buNone/>
              </a:pPr>
              <a:r>
                <a:rPr lang="en-US" sz="2700">
                  <a:solidFill>
                    <a:schemeClr val="lt1"/>
                  </a:solidFill>
                  <a:latin typeface="Avenir"/>
                  <a:ea typeface="Avenir"/>
                  <a:cs typeface="Avenir"/>
                  <a:sym typeface="Avenir"/>
                </a:rPr>
                <a:t>Accountability</a:t>
              </a:r>
              <a:endParaRPr/>
            </a:p>
          </p:txBody>
        </p:sp>
        <p:sp>
          <p:nvSpPr>
            <p:cNvPr id="359" name="Google Shape;359;p20"/>
            <p:cNvSpPr/>
            <p:nvPr/>
          </p:nvSpPr>
          <p:spPr>
            <a:xfrm>
              <a:off x="5366524" y="3045465"/>
              <a:ext cx="2174490" cy="1304694"/>
            </a:xfrm>
            <a:prstGeom prst="rect">
              <a:avLst/>
            </a:prstGeom>
            <a:solidFill>
              <a:srgbClr val="578DB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0"/>
            <p:cNvSpPr txBox="1"/>
            <p:nvPr/>
          </p:nvSpPr>
          <p:spPr>
            <a:xfrm>
              <a:off x="5366524" y="3045465"/>
              <a:ext cx="2174490" cy="1304694"/>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Avenir"/>
                <a:buNone/>
              </a:pPr>
              <a:r>
                <a:rPr lang="en-US" sz="2700">
                  <a:solidFill>
                    <a:schemeClr val="lt1"/>
                  </a:solidFill>
                  <a:latin typeface="Avenir"/>
                  <a:ea typeface="Avenir"/>
                  <a:cs typeface="Avenir"/>
                  <a:sym typeface="Avenir"/>
                </a:rPr>
                <a:t>Continuous Improvement</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p:nvPr/>
        </p:nvSpPr>
        <p:spPr>
          <a:xfrm>
            <a:off x="6082989" y="2009096"/>
            <a:ext cx="5151342" cy="1325561"/>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venir"/>
                <a:ea typeface="Avenir"/>
                <a:cs typeface="Avenir"/>
                <a:sym typeface="Avenir"/>
              </a:rPr>
              <a:t>participating in decisions that inhibit them from realizing their rights to food security, healthy diets and improved nutrition outcomes;</a:t>
            </a:r>
            <a:endParaRPr/>
          </a:p>
        </p:txBody>
      </p:sp>
      <p:sp>
        <p:nvSpPr>
          <p:cNvPr id="95" name="Google Shape;95;p2"/>
          <p:cNvSpPr/>
          <p:nvPr/>
        </p:nvSpPr>
        <p:spPr>
          <a:xfrm>
            <a:off x="6096000" y="3430935"/>
            <a:ext cx="5151342" cy="1325563"/>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venir"/>
                <a:ea typeface="Avenir"/>
                <a:cs typeface="Avenir"/>
                <a:sym typeface="Avenir"/>
              </a:rPr>
              <a:t>adapting to and mitigating against climate change and other food system-related challenges; and</a:t>
            </a:r>
            <a:endParaRPr/>
          </a:p>
        </p:txBody>
      </p:sp>
      <p:sp>
        <p:nvSpPr>
          <p:cNvPr id="96" name="Google Shape;96;p2"/>
          <p:cNvSpPr/>
          <p:nvPr/>
        </p:nvSpPr>
        <p:spPr>
          <a:xfrm>
            <a:off x="6096000" y="4879967"/>
            <a:ext cx="5151342" cy="1325563"/>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venir"/>
                <a:ea typeface="Avenir"/>
                <a:cs typeface="Avenir"/>
                <a:sym typeface="Avenir"/>
              </a:rPr>
              <a:t>fully contributing to and benefiting from their food systems.</a:t>
            </a:r>
            <a:endParaRPr/>
          </a:p>
        </p:txBody>
      </p:sp>
      <p:pic>
        <p:nvPicPr>
          <p:cNvPr descr="A picture containing outdoor, sky, person, person&#10;&#10;Description automatically generated" id="97" name="Google Shape;97;p2"/>
          <p:cNvPicPr preferRelativeResize="0"/>
          <p:nvPr/>
        </p:nvPicPr>
        <p:blipFill rotWithShape="1">
          <a:blip r:embed="rId3">
            <a:alphaModFix/>
          </a:blip>
          <a:srcRect b="12416" l="0" r="2" t="15928"/>
          <a:stretch/>
        </p:blipFill>
        <p:spPr>
          <a:xfrm>
            <a:off x="0" y="0"/>
            <a:ext cx="3147682" cy="1691642"/>
          </a:xfrm>
          <a:prstGeom prst="rect">
            <a:avLst/>
          </a:prstGeom>
          <a:noFill/>
          <a:ln>
            <a:noFill/>
          </a:ln>
        </p:spPr>
      </p:pic>
      <p:pic>
        <p:nvPicPr>
          <p:cNvPr descr="Lutheran World Relief and USAID Partner in Innovative Effort to Promote Honduran  Women Farmers" id="98" name="Google Shape;98;p2"/>
          <p:cNvPicPr preferRelativeResize="0"/>
          <p:nvPr/>
        </p:nvPicPr>
        <p:blipFill rotWithShape="1">
          <a:blip r:embed="rId4">
            <a:alphaModFix/>
          </a:blip>
          <a:srcRect b="19201" l="0" r="2" t="288"/>
          <a:stretch/>
        </p:blipFill>
        <p:spPr>
          <a:xfrm>
            <a:off x="0" y="1689979"/>
            <a:ext cx="3147682" cy="1691642"/>
          </a:xfrm>
          <a:prstGeom prst="rect">
            <a:avLst/>
          </a:prstGeom>
          <a:noFill/>
          <a:ln>
            <a:noFill/>
          </a:ln>
        </p:spPr>
      </p:pic>
      <p:pic>
        <p:nvPicPr>
          <p:cNvPr descr="TRAVEL THE MAGICAL MEKONG FROM MYANMAR TO VIETNAM" id="99" name="Google Shape;99;p2"/>
          <p:cNvPicPr preferRelativeResize="0"/>
          <p:nvPr/>
        </p:nvPicPr>
        <p:blipFill rotWithShape="1">
          <a:blip r:embed="rId5">
            <a:alphaModFix/>
          </a:blip>
          <a:srcRect b="1" l="0" r="2" t="10429"/>
          <a:stretch/>
        </p:blipFill>
        <p:spPr>
          <a:xfrm>
            <a:off x="0" y="3380668"/>
            <a:ext cx="3147682" cy="1787354"/>
          </a:xfrm>
          <a:prstGeom prst="rect">
            <a:avLst/>
          </a:prstGeom>
          <a:noFill/>
          <a:ln>
            <a:noFill/>
          </a:ln>
        </p:spPr>
      </p:pic>
      <p:pic>
        <p:nvPicPr>
          <p:cNvPr descr="Ag in my Land: Life on a Ugandan coffee farm - News - Farmers Guardian" id="100" name="Google Shape;100;p2"/>
          <p:cNvPicPr preferRelativeResize="0"/>
          <p:nvPr/>
        </p:nvPicPr>
        <p:blipFill rotWithShape="1">
          <a:blip r:embed="rId6">
            <a:alphaModFix/>
          </a:blip>
          <a:srcRect b="0" l="0" r="0" t="0"/>
          <a:stretch/>
        </p:blipFill>
        <p:spPr>
          <a:xfrm>
            <a:off x="0" y="5168021"/>
            <a:ext cx="3147682" cy="1690222"/>
          </a:xfrm>
          <a:prstGeom prst="rect">
            <a:avLst/>
          </a:prstGeom>
          <a:noFill/>
          <a:ln>
            <a:noFill/>
          </a:ln>
        </p:spPr>
      </p:pic>
      <p:sp>
        <p:nvSpPr>
          <p:cNvPr id="101" name="Google Shape;101;p2"/>
          <p:cNvSpPr/>
          <p:nvPr/>
        </p:nvSpPr>
        <p:spPr>
          <a:xfrm>
            <a:off x="3789078" y="2535800"/>
            <a:ext cx="1665525" cy="2544182"/>
          </a:xfrm>
          <a:prstGeom prst="roundRect">
            <a:avLst>
              <a:gd fmla="val 16667" name="adj"/>
            </a:avLst>
          </a:prstGeom>
          <a:solidFill>
            <a:schemeClr val="dk1"/>
          </a:solidFill>
          <a:ln cap="flat" cmpd="sng" w="12700">
            <a:solidFill>
              <a:srgbClr val="231C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Avenir"/>
                <a:ea typeface="Avenir"/>
                <a:cs typeface="Avenir"/>
                <a:sym typeface="Avenir"/>
              </a:rPr>
              <a:t>Ethiopia</a:t>
            </a:r>
            <a:endParaRPr/>
          </a:p>
          <a:p>
            <a:pPr indent="0" lvl="0" marL="0" marR="0" rtl="0" algn="ctr">
              <a:spcBef>
                <a:spcPts val="0"/>
              </a:spcBef>
              <a:spcAft>
                <a:spcPts val="0"/>
              </a:spcAft>
              <a:buNone/>
            </a:pPr>
            <a:r>
              <a:t/>
            </a:r>
            <a:endParaRPr sz="2000">
              <a:solidFill>
                <a:schemeClr val="lt1"/>
              </a:solidFill>
              <a:latin typeface="Avenir"/>
              <a:ea typeface="Avenir"/>
              <a:cs typeface="Avenir"/>
              <a:sym typeface="Avenir"/>
            </a:endParaRPr>
          </a:p>
          <a:p>
            <a:pPr indent="0" lvl="0" marL="0" marR="0" rtl="0" algn="ctr">
              <a:spcBef>
                <a:spcPts val="0"/>
              </a:spcBef>
              <a:spcAft>
                <a:spcPts val="0"/>
              </a:spcAft>
              <a:buNone/>
            </a:pPr>
            <a:r>
              <a:rPr lang="en-US" sz="2000">
                <a:solidFill>
                  <a:schemeClr val="lt1"/>
                </a:solidFill>
                <a:latin typeface="Avenir"/>
                <a:ea typeface="Avenir"/>
                <a:cs typeface="Avenir"/>
                <a:sym typeface="Avenir"/>
              </a:rPr>
              <a:t>Honduras</a:t>
            </a:r>
            <a:endParaRPr/>
          </a:p>
          <a:p>
            <a:pPr indent="0" lvl="0" marL="0" marR="0" rtl="0" algn="ctr">
              <a:spcBef>
                <a:spcPts val="0"/>
              </a:spcBef>
              <a:spcAft>
                <a:spcPts val="0"/>
              </a:spcAft>
              <a:buNone/>
            </a:pPr>
            <a:r>
              <a:t/>
            </a:r>
            <a:endParaRPr sz="2000">
              <a:solidFill>
                <a:schemeClr val="lt1"/>
              </a:solidFill>
              <a:latin typeface="Avenir"/>
              <a:ea typeface="Avenir"/>
              <a:cs typeface="Avenir"/>
              <a:sym typeface="Avenir"/>
            </a:endParaRPr>
          </a:p>
          <a:p>
            <a:pPr indent="0" lvl="0" marL="0" marR="0" rtl="0" algn="ctr">
              <a:spcBef>
                <a:spcPts val="0"/>
              </a:spcBef>
              <a:spcAft>
                <a:spcPts val="0"/>
              </a:spcAft>
              <a:buNone/>
            </a:pPr>
            <a:r>
              <a:rPr lang="en-US" sz="2000">
                <a:solidFill>
                  <a:schemeClr val="lt1"/>
                </a:solidFill>
                <a:latin typeface="Avenir"/>
                <a:ea typeface="Avenir"/>
                <a:cs typeface="Avenir"/>
                <a:sym typeface="Avenir"/>
              </a:rPr>
              <a:t>Cambodia</a:t>
            </a:r>
            <a:endParaRPr/>
          </a:p>
          <a:p>
            <a:pPr indent="0" lvl="0" marL="0" marR="0" rtl="0" algn="ctr">
              <a:spcBef>
                <a:spcPts val="0"/>
              </a:spcBef>
              <a:spcAft>
                <a:spcPts val="0"/>
              </a:spcAft>
              <a:buNone/>
            </a:pPr>
            <a:r>
              <a:t/>
            </a:r>
            <a:endParaRPr sz="2000">
              <a:solidFill>
                <a:schemeClr val="lt1"/>
              </a:solidFill>
              <a:latin typeface="Avenir"/>
              <a:ea typeface="Avenir"/>
              <a:cs typeface="Avenir"/>
              <a:sym typeface="Avenir"/>
            </a:endParaRPr>
          </a:p>
          <a:p>
            <a:pPr indent="0" lvl="0" marL="0" marR="0" rtl="0" algn="ctr">
              <a:spcBef>
                <a:spcPts val="0"/>
              </a:spcBef>
              <a:spcAft>
                <a:spcPts val="0"/>
              </a:spcAft>
              <a:buNone/>
            </a:pPr>
            <a:r>
              <a:rPr lang="en-US" sz="2000">
                <a:solidFill>
                  <a:schemeClr val="lt1"/>
                </a:solidFill>
                <a:latin typeface="Avenir"/>
                <a:ea typeface="Avenir"/>
                <a:cs typeface="Avenir"/>
                <a:sym typeface="Avenir"/>
              </a:rPr>
              <a:t>Uganda</a:t>
            </a:r>
            <a:endParaRPr/>
          </a:p>
        </p:txBody>
      </p:sp>
      <p:sp>
        <p:nvSpPr>
          <p:cNvPr id="102" name="Google Shape;102;p2"/>
          <p:cNvSpPr txBox="1"/>
          <p:nvPr>
            <p:ph type="title"/>
          </p:nvPr>
        </p:nvSpPr>
        <p:spPr>
          <a:xfrm>
            <a:off x="3150973" y="77941"/>
            <a:ext cx="9041027" cy="148149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venir"/>
              <a:buNone/>
            </a:pPr>
            <a:r>
              <a:rPr lang="en-US">
                <a:latin typeface="Avenir"/>
                <a:ea typeface="Avenir"/>
                <a:cs typeface="Avenir"/>
                <a:sym typeface="Avenir"/>
              </a:rPr>
              <a:t>THE CHALLENGE</a:t>
            </a:r>
            <a:endParaRPr>
              <a:latin typeface="Avenir"/>
              <a:ea typeface="Avenir"/>
              <a:cs typeface="Avenir"/>
              <a:sym typeface="Avenir"/>
            </a:endParaRPr>
          </a:p>
        </p:txBody>
      </p:sp>
      <p:sp>
        <p:nvSpPr>
          <p:cNvPr id="103" name="Google Shape;103;p2"/>
          <p:cNvSpPr/>
          <p:nvPr/>
        </p:nvSpPr>
        <p:spPr>
          <a:xfrm>
            <a:off x="3160693" y="1137934"/>
            <a:ext cx="903130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Avenir"/>
                <a:ea typeface="Avenir"/>
                <a:cs typeface="Avenir"/>
                <a:sym typeface="Avenir"/>
              </a:rPr>
              <a:t>Identify, characterize, and address constraints that impede marginalized and vulnerable food system actors from: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sp>
        <p:nvSpPr>
          <p:cNvPr id="365" name="Google Shape;365;p21"/>
          <p:cNvSpPr txBox="1"/>
          <p:nvPr>
            <p:ph type="title"/>
          </p:nvPr>
        </p:nvSpPr>
        <p:spPr>
          <a:xfrm>
            <a:off x="4965430" y="629268"/>
            <a:ext cx="6586491" cy="1286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venir"/>
              <a:buNone/>
            </a:pPr>
            <a:r>
              <a:rPr lang="en-US">
                <a:latin typeface="Avenir"/>
                <a:ea typeface="Avenir"/>
                <a:cs typeface="Avenir"/>
                <a:sym typeface="Avenir"/>
              </a:rPr>
              <a:t>The VGFSNs…</a:t>
            </a:r>
            <a:endParaRPr/>
          </a:p>
        </p:txBody>
      </p:sp>
      <p:sp>
        <p:nvSpPr>
          <p:cNvPr id="366" name="Google Shape;366;p21"/>
          <p:cNvSpPr txBox="1"/>
          <p:nvPr>
            <p:ph idx="1" type="body"/>
          </p:nvPr>
        </p:nvSpPr>
        <p:spPr>
          <a:xfrm>
            <a:off x="4965431" y="2438400"/>
            <a:ext cx="6586489" cy="378541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Avenir"/>
                <a:ea typeface="Avenir"/>
                <a:cs typeface="Avenir"/>
                <a:sym typeface="Avenir"/>
              </a:rPr>
              <a:t>Present a set of science and </a:t>
            </a:r>
            <a:r>
              <a:rPr b="1" lang="en-US" sz="2000">
                <a:solidFill>
                  <a:schemeClr val="accent3"/>
                </a:solidFill>
                <a:latin typeface="Avenir"/>
                <a:ea typeface="Avenir"/>
                <a:cs typeface="Avenir"/>
                <a:sym typeface="Avenir"/>
              </a:rPr>
              <a:t>evidence-based guidelines</a:t>
            </a:r>
            <a:r>
              <a:rPr b="1" lang="en-US" sz="2000">
                <a:latin typeface="Avenir"/>
                <a:ea typeface="Avenir"/>
                <a:cs typeface="Avenir"/>
                <a:sym typeface="Avenir"/>
              </a:rPr>
              <a:t> </a:t>
            </a:r>
            <a:r>
              <a:rPr lang="en-US" sz="2000">
                <a:latin typeface="Avenir"/>
                <a:ea typeface="Avenir"/>
                <a:cs typeface="Avenir"/>
                <a:sym typeface="Avenir"/>
              </a:rPr>
              <a:t>to achieving healthy diets through sustainable food systems while also addressing economic, social and environmental sustainability issues and impacts. </a:t>
            </a:r>
            <a:endParaRPr/>
          </a:p>
          <a:p>
            <a:pPr indent="-228600" lvl="0" marL="228600" rtl="0" algn="l">
              <a:lnSpc>
                <a:spcPct val="100000"/>
              </a:lnSpc>
              <a:spcBef>
                <a:spcPts val="1000"/>
              </a:spcBef>
              <a:spcAft>
                <a:spcPts val="0"/>
              </a:spcAft>
              <a:buClr>
                <a:schemeClr val="dk1"/>
              </a:buClr>
              <a:buSzPts val="2000"/>
              <a:buChar char="•"/>
            </a:pPr>
            <a:r>
              <a:rPr lang="en-US" sz="2000">
                <a:latin typeface="Avenir"/>
                <a:ea typeface="Avenir"/>
                <a:cs typeface="Avenir"/>
                <a:sym typeface="Avenir"/>
              </a:rPr>
              <a:t>Provide guidance on appropriate </a:t>
            </a:r>
            <a:r>
              <a:rPr b="1" lang="en-US" sz="2000">
                <a:solidFill>
                  <a:schemeClr val="accent3"/>
                </a:solidFill>
                <a:latin typeface="Avenir"/>
                <a:ea typeface="Avenir"/>
                <a:cs typeface="Avenir"/>
                <a:sym typeface="Avenir"/>
              </a:rPr>
              <a:t>policies, responsible investments and institutional arrangements</a:t>
            </a:r>
            <a:r>
              <a:rPr lang="en-US" sz="2000">
                <a:latin typeface="Avenir"/>
                <a:ea typeface="Avenir"/>
                <a:cs typeface="Avenir"/>
                <a:sym typeface="Avenir"/>
              </a:rPr>
              <a:t> needed to address the key causes of malnutrition in all its forms from a food systems perspective.</a:t>
            </a:r>
            <a:endParaRPr/>
          </a:p>
          <a:p>
            <a:pPr indent="-228600" lvl="0" marL="228600" rtl="0" algn="l">
              <a:lnSpc>
                <a:spcPct val="100000"/>
              </a:lnSpc>
              <a:spcBef>
                <a:spcPts val="1000"/>
              </a:spcBef>
              <a:spcAft>
                <a:spcPts val="0"/>
              </a:spcAft>
              <a:buClr>
                <a:schemeClr val="dk1"/>
              </a:buClr>
              <a:buSzPts val="2000"/>
              <a:buChar char="•"/>
            </a:pPr>
            <a:r>
              <a:rPr lang="en-US" sz="2000">
                <a:latin typeface="Avenir"/>
                <a:ea typeface="Avenir"/>
                <a:cs typeface="Avenir"/>
                <a:sym typeface="Avenir"/>
              </a:rPr>
              <a:t>Are </a:t>
            </a:r>
            <a:r>
              <a:rPr b="1" lang="en-US" sz="2000">
                <a:solidFill>
                  <a:schemeClr val="accent3"/>
                </a:solidFill>
                <a:latin typeface="Avenir"/>
                <a:ea typeface="Avenir"/>
                <a:cs typeface="Avenir"/>
                <a:sym typeface="Avenir"/>
              </a:rPr>
              <a:t>non-binding and voluntary</a:t>
            </a:r>
            <a:r>
              <a:rPr lang="en-US" sz="2000">
                <a:solidFill>
                  <a:schemeClr val="accent3"/>
                </a:solidFill>
                <a:latin typeface="Avenir"/>
                <a:ea typeface="Avenir"/>
                <a:cs typeface="Avenir"/>
                <a:sym typeface="Avenir"/>
              </a:rPr>
              <a:t>.</a:t>
            </a:r>
            <a:endParaRPr/>
          </a:p>
        </p:txBody>
      </p:sp>
      <p:pic>
        <p:nvPicPr>
          <p:cNvPr descr="A picture containing text, outdoor, person&#10;&#10;Description automatically generated" id="367" name="Google Shape;367;p21"/>
          <p:cNvPicPr preferRelativeResize="0"/>
          <p:nvPr/>
        </p:nvPicPr>
        <p:blipFill rotWithShape="1">
          <a:blip r:embed="rId3">
            <a:alphaModFix/>
          </a:blip>
          <a:srcRect b="0" l="17569" r="0" t="0"/>
          <a:stretch/>
        </p:blipFill>
        <p:spPr>
          <a:xfrm>
            <a:off x="20" y="10"/>
            <a:ext cx="4635571" cy="6857990"/>
          </a:xfrm>
          <a:prstGeom prst="rect">
            <a:avLst/>
          </a:prstGeom>
          <a:noFill/>
          <a:ln>
            <a:noFill/>
          </a:ln>
        </p:spPr>
      </p:pic>
      <p:cxnSp>
        <p:nvCxnSpPr>
          <p:cNvPr id="368" name="Google Shape;368;p21"/>
          <p:cNvCxnSpPr/>
          <p:nvPr/>
        </p:nvCxnSpPr>
        <p:spPr>
          <a:xfrm>
            <a:off x="5080934" y="2115117"/>
            <a:ext cx="6309360" cy="0"/>
          </a:xfrm>
          <a:prstGeom prst="straightConnector1">
            <a:avLst/>
          </a:prstGeom>
          <a:noFill/>
          <a:ln cap="flat" cmpd="sng" w="19050">
            <a:solidFill>
              <a:srgbClr val="3ECBDD"/>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2"/>
          <p:cNvSpPr txBox="1"/>
          <p:nvPr>
            <p:ph type="title"/>
          </p:nvPr>
        </p:nvSpPr>
        <p:spPr>
          <a:xfrm>
            <a:off x="838200" y="54959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Avenir"/>
              <a:buNone/>
            </a:pPr>
            <a:r>
              <a:rPr lang="en-US" sz="4000">
                <a:latin typeface="Avenir"/>
                <a:ea typeface="Avenir"/>
                <a:cs typeface="Avenir"/>
                <a:sym typeface="Avenir"/>
              </a:rPr>
              <a:t>GUIDING PRINCIPLES</a:t>
            </a:r>
            <a:endParaRPr/>
          </a:p>
        </p:txBody>
      </p:sp>
      <p:grpSp>
        <p:nvGrpSpPr>
          <p:cNvPr id="374" name="Google Shape;374;p22"/>
          <p:cNvGrpSpPr/>
          <p:nvPr/>
        </p:nvGrpSpPr>
        <p:grpSpPr>
          <a:xfrm>
            <a:off x="838200" y="1932767"/>
            <a:ext cx="10515600" cy="4236119"/>
            <a:chOff x="0" y="57609"/>
            <a:chExt cx="10515600" cy="4236119"/>
          </a:xfrm>
        </p:grpSpPr>
        <p:sp>
          <p:nvSpPr>
            <p:cNvPr id="375" name="Google Shape;375;p22"/>
            <p:cNvSpPr/>
            <p:nvPr/>
          </p:nvSpPr>
          <p:spPr>
            <a:xfrm>
              <a:off x="0" y="57609"/>
              <a:ext cx="10515600" cy="638819"/>
            </a:xfrm>
            <a:prstGeom prst="roundRect">
              <a:avLst>
                <a:gd fmla="val 16667" name="adj"/>
              </a:avLst>
            </a:prstGeom>
            <a:solidFill>
              <a:srgbClr val="497DA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2"/>
            <p:cNvSpPr txBox="1"/>
            <p:nvPr/>
          </p:nvSpPr>
          <p:spPr>
            <a:xfrm>
              <a:off x="31185" y="88794"/>
              <a:ext cx="10453230" cy="57644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venir"/>
                <a:buNone/>
              </a:pPr>
              <a:r>
                <a:rPr lang="en-US" sz="2800">
                  <a:solidFill>
                    <a:schemeClr val="lt1"/>
                  </a:solidFill>
                  <a:latin typeface="Avenir"/>
                  <a:ea typeface="Avenir"/>
                  <a:cs typeface="Avenir"/>
                  <a:sym typeface="Avenir"/>
                </a:rPr>
                <a:t>Systemic, multisectoral, science- and evidence-based approach. </a:t>
              </a:r>
              <a:endParaRPr/>
            </a:p>
          </p:txBody>
        </p:sp>
        <p:sp>
          <p:nvSpPr>
            <p:cNvPr id="377" name="Google Shape;377;p22"/>
            <p:cNvSpPr/>
            <p:nvPr/>
          </p:nvSpPr>
          <p:spPr>
            <a:xfrm>
              <a:off x="0" y="777069"/>
              <a:ext cx="10515600" cy="638819"/>
            </a:xfrm>
            <a:prstGeom prst="roundRect">
              <a:avLst>
                <a:gd fmla="val 16667" name="adj"/>
              </a:avLst>
            </a:prstGeom>
            <a:solidFill>
              <a:srgbClr val="6699C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2"/>
            <p:cNvSpPr txBox="1"/>
            <p:nvPr/>
          </p:nvSpPr>
          <p:spPr>
            <a:xfrm>
              <a:off x="31185" y="808254"/>
              <a:ext cx="10453230" cy="57644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venir"/>
                <a:buNone/>
              </a:pPr>
              <a:r>
                <a:rPr lang="en-US" sz="2800">
                  <a:solidFill>
                    <a:schemeClr val="lt1"/>
                  </a:solidFill>
                  <a:latin typeface="Avenir"/>
                  <a:ea typeface="Avenir"/>
                  <a:cs typeface="Avenir"/>
                  <a:sym typeface="Avenir"/>
                </a:rPr>
                <a:t>Coherent, coordinated, context-specific and inclusive policies. </a:t>
              </a:r>
              <a:endParaRPr/>
            </a:p>
          </p:txBody>
        </p:sp>
        <p:sp>
          <p:nvSpPr>
            <p:cNvPr id="379" name="Google Shape;379;p22"/>
            <p:cNvSpPr/>
            <p:nvPr/>
          </p:nvSpPr>
          <p:spPr>
            <a:xfrm>
              <a:off x="0" y="1496529"/>
              <a:ext cx="10515600" cy="638819"/>
            </a:xfrm>
            <a:prstGeom prst="roundRect">
              <a:avLst>
                <a:gd fmla="val 16667" name="adj"/>
              </a:avLst>
            </a:prstGeom>
            <a:solidFill>
              <a:srgbClr val="8FB6D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2"/>
            <p:cNvSpPr txBox="1"/>
            <p:nvPr/>
          </p:nvSpPr>
          <p:spPr>
            <a:xfrm>
              <a:off x="31185" y="1527714"/>
              <a:ext cx="10453230" cy="57644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venir"/>
                <a:buNone/>
              </a:pPr>
              <a:r>
                <a:rPr lang="en-US" sz="2800">
                  <a:solidFill>
                    <a:schemeClr val="lt1"/>
                  </a:solidFill>
                  <a:latin typeface="Avenir"/>
                  <a:ea typeface="Avenir"/>
                  <a:cs typeface="Avenir"/>
                  <a:sym typeface="Avenir"/>
                </a:rPr>
                <a:t>Accountability, transparency and participation. </a:t>
              </a:r>
              <a:endParaRPr/>
            </a:p>
          </p:txBody>
        </p:sp>
        <p:sp>
          <p:nvSpPr>
            <p:cNvPr id="381" name="Google Shape;381;p22"/>
            <p:cNvSpPr/>
            <p:nvPr/>
          </p:nvSpPr>
          <p:spPr>
            <a:xfrm>
              <a:off x="0" y="2215989"/>
              <a:ext cx="10515600" cy="638819"/>
            </a:xfrm>
            <a:prstGeom prst="roundRect">
              <a:avLst>
                <a:gd fmla="val 16667" name="adj"/>
              </a:avLst>
            </a:prstGeom>
            <a:solidFill>
              <a:srgbClr val="BDD5F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2"/>
            <p:cNvSpPr txBox="1"/>
            <p:nvPr/>
          </p:nvSpPr>
          <p:spPr>
            <a:xfrm>
              <a:off x="31185" y="2247174"/>
              <a:ext cx="10453230" cy="57644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venir"/>
                <a:buNone/>
              </a:pPr>
              <a:r>
                <a:rPr lang="en-US" sz="2800">
                  <a:solidFill>
                    <a:schemeClr val="lt1"/>
                  </a:solidFill>
                  <a:latin typeface="Avenir"/>
                  <a:ea typeface="Avenir"/>
                  <a:cs typeface="Avenir"/>
                  <a:sym typeface="Avenir"/>
                </a:rPr>
                <a:t>Healthy and prosperous people, healthy planet. </a:t>
              </a:r>
              <a:endParaRPr/>
            </a:p>
          </p:txBody>
        </p:sp>
        <p:sp>
          <p:nvSpPr>
            <p:cNvPr id="383" name="Google Shape;383;p22"/>
            <p:cNvSpPr/>
            <p:nvPr/>
          </p:nvSpPr>
          <p:spPr>
            <a:xfrm>
              <a:off x="0" y="2935449"/>
              <a:ext cx="10515600" cy="638819"/>
            </a:xfrm>
            <a:prstGeom prst="roundRect">
              <a:avLst>
                <a:gd fmla="val 16667" name="adj"/>
              </a:avLst>
            </a:prstGeom>
            <a:solidFill>
              <a:srgbClr val="8FB6D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2"/>
            <p:cNvSpPr txBox="1"/>
            <p:nvPr/>
          </p:nvSpPr>
          <p:spPr>
            <a:xfrm>
              <a:off x="31185" y="2966634"/>
              <a:ext cx="10453230" cy="57644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venir"/>
                <a:buNone/>
              </a:pPr>
              <a:r>
                <a:rPr lang="en-US" sz="2800">
                  <a:solidFill>
                    <a:schemeClr val="lt1"/>
                  </a:solidFill>
                  <a:latin typeface="Avenir"/>
                  <a:ea typeface="Avenir"/>
                  <a:cs typeface="Avenir"/>
                  <a:sym typeface="Avenir"/>
                </a:rPr>
                <a:t>Gender equality and women’s empowerment.</a:t>
              </a:r>
              <a:endParaRPr/>
            </a:p>
          </p:txBody>
        </p:sp>
        <p:sp>
          <p:nvSpPr>
            <p:cNvPr id="385" name="Google Shape;385;p22"/>
            <p:cNvSpPr/>
            <p:nvPr/>
          </p:nvSpPr>
          <p:spPr>
            <a:xfrm>
              <a:off x="0" y="3654909"/>
              <a:ext cx="10515600" cy="638819"/>
            </a:xfrm>
            <a:prstGeom prst="roundRect">
              <a:avLst>
                <a:gd fmla="val 16667" name="adj"/>
              </a:avLst>
            </a:prstGeom>
            <a:solidFill>
              <a:srgbClr val="6699C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2"/>
            <p:cNvSpPr txBox="1"/>
            <p:nvPr/>
          </p:nvSpPr>
          <p:spPr>
            <a:xfrm>
              <a:off x="31185" y="3686094"/>
              <a:ext cx="10453230" cy="57644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venir"/>
                <a:buNone/>
              </a:pPr>
              <a:r>
                <a:rPr lang="en-US" sz="2800">
                  <a:solidFill>
                    <a:schemeClr val="lt1"/>
                  </a:solidFill>
                  <a:latin typeface="Avenir"/>
                  <a:ea typeface="Avenir"/>
                  <a:cs typeface="Avenir"/>
                  <a:sym typeface="Avenir"/>
                </a:rPr>
                <a:t>Youth empowerment and engagement.</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3"/>
          <p:cNvSpPr txBox="1"/>
          <p:nvPr>
            <p:ph type="title"/>
          </p:nvPr>
        </p:nvSpPr>
        <p:spPr>
          <a:xfrm>
            <a:off x="1085958" y="552616"/>
            <a:ext cx="10044023" cy="176371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venir"/>
              <a:buNone/>
            </a:pPr>
            <a:r>
              <a:rPr lang="en-US" sz="4000">
                <a:latin typeface="Avenir"/>
                <a:ea typeface="Avenir"/>
                <a:cs typeface="Avenir"/>
                <a:sym typeface="Avenir"/>
              </a:rPr>
              <a:t>Take your pick! </a:t>
            </a:r>
            <a:br>
              <a:rPr lang="en-US" sz="4000">
                <a:latin typeface="Avenir"/>
                <a:ea typeface="Avenir"/>
                <a:cs typeface="Avenir"/>
                <a:sym typeface="Avenir"/>
              </a:rPr>
            </a:br>
            <a:r>
              <a:rPr lang="en-US" sz="4000">
                <a:latin typeface="Avenir"/>
                <a:ea typeface="Avenir"/>
                <a:cs typeface="Avenir"/>
                <a:sym typeface="Avenir"/>
              </a:rPr>
              <a:t>Proposes 105 actions across 7 thematic areas</a:t>
            </a:r>
            <a:endParaRPr/>
          </a:p>
        </p:txBody>
      </p:sp>
      <p:grpSp>
        <p:nvGrpSpPr>
          <p:cNvPr id="392" name="Google Shape;392;p23"/>
          <p:cNvGrpSpPr/>
          <p:nvPr/>
        </p:nvGrpSpPr>
        <p:grpSpPr>
          <a:xfrm>
            <a:off x="647257" y="2558068"/>
            <a:ext cx="10921425" cy="3301825"/>
            <a:chOff x="3201" y="445489"/>
            <a:chExt cx="10921425" cy="3301825"/>
          </a:xfrm>
        </p:grpSpPr>
        <p:sp>
          <p:nvSpPr>
            <p:cNvPr id="393" name="Google Shape;393;p23"/>
            <p:cNvSpPr/>
            <p:nvPr/>
          </p:nvSpPr>
          <p:spPr>
            <a:xfrm>
              <a:off x="3201" y="445489"/>
              <a:ext cx="2539866" cy="1523919"/>
            </a:xfrm>
            <a:prstGeom prst="rect">
              <a:avLst/>
            </a:prstGeom>
            <a:solidFill>
              <a:schemeClr val="accent3">
                <a:alpha val="89803"/>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3"/>
            <p:cNvSpPr txBox="1"/>
            <p:nvPr/>
          </p:nvSpPr>
          <p:spPr>
            <a:xfrm>
              <a:off x="3201" y="445489"/>
              <a:ext cx="2539866" cy="152391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Transparent, democratic and accountable governance</a:t>
              </a:r>
              <a:endParaRPr/>
            </a:p>
          </p:txBody>
        </p:sp>
        <p:sp>
          <p:nvSpPr>
            <p:cNvPr id="395" name="Google Shape;395;p23"/>
            <p:cNvSpPr/>
            <p:nvPr/>
          </p:nvSpPr>
          <p:spPr>
            <a:xfrm>
              <a:off x="2797054" y="445489"/>
              <a:ext cx="2539866" cy="1523919"/>
            </a:xfrm>
            <a:prstGeom prst="rect">
              <a:avLst/>
            </a:prstGeom>
            <a:solidFill>
              <a:schemeClr val="accent3">
                <a:alpha val="83137"/>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3"/>
            <p:cNvSpPr txBox="1"/>
            <p:nvPr/>
          </p:nvSpPr>
          <p:spPr>
            <a:xfrm>
              <a:off x="2797054" y="445489"/>
              <a:ext cx="2539866" cy="152391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Sustainable food supply chains to achieve healthy diets in the context of sustainability and climate change</a:t>
              </a:r>
              <a:endParaRPr/>
            </a:p>
          </p:txBody>
        </p:sp>
        <p:sp>
          <p:nvSpPr>
            <p:cNvPr id="397" name="Google Shape;397;p23"/>
            <p:cNvSpPr/>
            <p:nvPr/>
          </p:nvSpPr>
          <p:spPr>
            <a:xfrm>
              <a:off x="5590907" y="445489"/>
              <a:ext cx="2539866" cy="1523919"/>
            </a:xfrm>
            <a:prstGeom prst="rect">
              <a:avLst/>
            </a:prstGeom>
            <a:solidFill>
              <a:schemeClr val="accent3">
                <a:alpha val="76862"/>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3"/>
            <p:cNvSpPr txBox="1"/>
            <p:nvPr/>
          </p:nvSpPr>
          <p:spPr>
            <a:xfrm>
              <a:off x="5590907" y="445489"/>
              <a:ext cx="2539866" cy="152391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Equal and equitable access to healthy diets through sustainable food systems </a:t>
              </a:r>
              <a:endParaRPr/>
            </a:p>
          </p:txBody>
        </p:sp>
        <p:sp>
          <p:nvSpPr>
            <p:cNvPr id="399" name="Google Shape;399;p23"/>
            <p:cNvSpPr/>
            <p:nvPr/>
          </p:nvSpPr>
          <p:spPr>
            <a:xfrm>
              <a:off x="8384760" y="445489"/>
              <a:ext cx="2539866" cy="1523919"/>
            </a:xfrm>
            <a:prstGeom prst="rect">
              <a:avLst/>
            </a:prstGeom>
            <a:solidFill>
              <a:schemeClr val="accent3">
                <a:alpha val="69803"/>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3"/>
            <p:cNvSpPr txBox="1"/>
            <p:nvPr/>
          </p:nvSpPr>
          <p:spPr>
            <a:xfrm>
              <a:off x="8384760" y="445489"/>
              <a:ext cx="2539866" cy="152391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Food safety across sustainable food systems</a:t>
              </a:r>
              <a:endParaRPr/>
            </a:p>
          </p:txBody>
        </p:sp>
        <p:sp>
          <p:nvSpPr>
            <p:cNvPr id="401" name="Google Shape;401;p23"/>
            <p:cNvSpPr/>
            <p:nvPr/>
          </p:nvSpPr>
          <p:spPr>
            <a:xfrm>
              <a:off x="1400128" y="2223395"/>
              <a:ext cx="2539866" cy="1523919"/>
            </a:xfrm>
            <a:prstGeom prst="rect">
              <a:avLst/>
            </a:prstGeom>
            <a:solidFill>
              <a:schemeClr val="accent3">
                <a:alpha val="63137"/>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3"/>
            <p:cNvSpPr txBox="1"/>
            <p:nvPr/>
          </p:nvSpPr>
          <p:spPr>
            <a:xfrm>
              <a:off x="1400128" y="2223395"/>
              <a:ext cx="2539866" cy="152391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People-centered nutrition knowledge, education and information</a:t>
              </a:r>
              <a:endParaRPr/>
            </a:p>
          </p:txBody>
        </p:sp>
        <p:sp>
          <p:nvSpPr>
            <p:cNvPr id="403" name="Google Shape;403;p23"/>
            <p:cNvSpPr/>
            <p:nvPr/>
          </p:nvSpPr>
          <p:spPr>
            <a:xfrm>
              <a:off x="4193981" y="2223395"/>
              <a:ext cx="2539866" cy="1523919"/>
            </a:xfrm>
            <a:prstGeom prst="rect">
              <a:avLst/>
            </a:prstGeom>
            <a:solidFill>
              <a:schemeClr val="accent3">
                <a:alpha val="56862"/>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3"/>
            <p:cNvSpPr txBox="1"/>
            <p:nvPr/>
          </p:nvSpPr>
          <p:spPr>
            <a:xfrm>
              <a:off x="4193981" y="2223395"/>
              <a:ext cx="2539866" cy="152391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Gender equality and women’s empowerment across food systems</a:t>
              </a:r>
              <a:endParaRPr/>
            </a:p>
          </p:txBody>
        </p:sp>
        <p:sp>
          <p:nvSpPr>
            <p:cNvPr id="405" name="Google Shape;405;p23"/>
            <p:cNvSpPr/>
            <p:nvPr/>
          </p:nvSpPr>
          <p:spPr>
            <a:xfrm>
              <a:off x="6987834" y="2223395"/>
              <a:ext cx="2539866" cy="1523919"/>
            </a:xfrm>
            <a:prstGeom prst="rect">
              <a:avLst/>
            </a:prstGeom>
            <a:solidFill>
              <a:schemeClr val="accent3">
                <a:alpha val="49803"/>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3"/>
            <p:cNvSpPr txBox="1"/>
            <p:nvPr/>
          </p:nvSpPr>
          <p:spPr>
            <a:xfrm>
              <a:off x="6987834" y="2223395"/>
              <a:ext cx="2539866" cy="152391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Resilient food systems in humanitarian contexts</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p24"/>
          <p:cNvSpPr txBox="1"/>
          <p:nvPr>
            <p:ph type="title"/>
          </p:nvPr>
        </p:nvSpPr>
        <p:spPr>
          <a:xfrm>
            <a:off x="4965430" y="629268"/>
            <a:ext cx="6586491" cy="1286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venir"/>
              <a:buNone/>
            </a:pPr>
            <a:r>
              <a:rPr lang="en-US">
                <a:latin typeface="Avenir"/>
                <a:ea typeface="Avenir"/>
                <a:cs typeface="Avenir"/>
                <a:sym typeface="Avenir"/>
              </a:rPr>
              <a:t>The VGRTFs…</a:t>
            </a:r>
            <a:endParaRPr/>
          </a:p>
        </p:txBody>
      </p:sp>
      <p:sp>
        <p:nvSpPr>
          <p:cNvPr id="412" name="Google Shape;412;p24"/>
          <p:cNvSpPr txBox="1"/>
          <p:nvPr>
            <p:ph idx="1" type="body"/>
          </p:nvPr>
        </p:nvSpPr>
        <p:spPr>
          <a:xfrm>
            <a:off x="4965431" y="2438400"/>
            <a:ext cx="6586489" cy="378541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Avenir"/>
                <a:ea typeface="Avenir"/>
                <a:cs typeface="Avenir"/>
                <a:sym typeface="Avenir"/>
              </a:rPr>
              <a:t>Aim to guarantee the availability of food in quantity and quality sufficient to satisfy the dietary needs of individuals; physical and economic accessibility for everyone, </a:t>
            </a:r>
            <a:r>
              <a:rPr b="1" lang="en-US" sz="2000">
                <a:solidFill>
                  <a:schemeClr val="accent3"/>
                </a:solidFill>
                <a:latin typeface="Avenir"/>
                <a:ea typeface="Avenir"/>
                <a:cs typeface="Avenir"/>
                <a:sym typeface="Avenir"/>
              </a:rPr>
              <a:t>including vulnerable groups</a:t>
            </a:r>
            <a:r>
              <a:rPr lang="en-US" sz="2000">
                <a:latin typeface="Avenir"/>
                <a:ea typeface="Avenir"/>
                <a:cs typeface="Avenir"/>
                <a:sym typeface="Avenir"/>
              </a:rPr>
              <a:t>, to adequate food, free from unsafe substances and acceptable within a given culture; or the means of its procurement</a:t>
            </a:r>
            <a:endParaRPr/>
          </a:p>
          <a:p>
            <a:pPr indent="-228600" lvl="0" marL="228600" rtl="0" algn="l">
              <a:lnSpc>
                <a:spcPct val="90000"/>
              </a:lnSpc>
              <a:spcBef>
                <a:spcPts val="1000"/>
              </a:spcBef>
              <a:spcAft>
                <a:spcPts val="0"/>
              </a:spcAft>
              <a:buClr>
                <a:schemeClr val="dk1"/>
              </a:buClr>
              <a:buSzPts val="2000"/>
              <a:buChar char="•"/>
            </a:pPr>
            <a:r>
              <a:rPr lang="en-US" sz="2000">
                <a:latin typeface="Avenir"/>
                <a:ea typeface="Avenir"/>
                <a:cs typeface="Avenir"/>
                <a:sym typeface="Avenir"/>
              </a:rPr>
              <a:t>provide practical guidance to States in their implementation of the progressive realization of the right to adequate food </a:t>
            </a:r>
            <a:r>
              <a:rPr b="1" lang="en-US" sz="2000">
                <a:solidFill>
                  <a:schemeClr val="accent3"/>
                </a:solidFill>
                <a:latin typeface="Avenir"/>
                <a:ea typeface="Avenir"/>
                <a:cs typeface="Avenir"/>
                <a:sym typeface="Avenir"/>
              </a:rPr>
              <a:t>in the context of national food security</a:t>
            </a:r>
            <a:endParaRPr b="1" sz="2000">
              <a:solidFill>
                <a:schemeClr val="accent3"/>
              </a:solidFill>
              <a:latin typeface="Avenir"/>
              <a:ea typeface="Avenir"/>
              <a:cs typeface="Avenir"/>
              <a:sym typeface="Avenir"/>
            </a:endParaRPr>
          </a:p>
        </p:txBody>
      </p:sp>
      <p:pic>
        <p:nvPicPr>
          <p:cNvPr id="413" name="Google Shape;413;p24"/>
          <p:cNvPicPr preferRelativeResize="0"/>
          <p:nvPr/>
        </p:nvPicPr>
        <p:blipFill rotWithShape="1">
          <a:blip r:embed="rId3">
            <a:alphaModFix/>
          </a:blip>
          <a:srcRect b="0" l="0" r="4123" t="0"/>
          <a:stretch/>
        </p:blipFill>
        <p:spPr>
          <a:xfrm>
            <a:off x="20" y="10"/>
            <a:ext cx="4635571" cy="6857990"/>
          </a:xfrm>
          <a:prstGeom prst="rect">
            <a:avLst/>
          </a:prstGeom>
          <a:noFill/>
          <a:ln>
            <a:noFill/>
          </a:ln>
        </p:spPr>
      </p:pic>
      <p:cxnSp>
        <p:nvCxnSpPr>
          <p:cNvPr id="414" name="Google Shape;414;p24"/>
          <p:cNvCxnSpPr/>
          <p:nvPr/>
        </p:nvCxnSpPr>
        <p:spPr>
          <a:xfrm>
            <a:off x="5080934" y="2115117"/>
            <a:ext cx="6309360" cy="0"/>
          </a:xfrm>
          <a:prstGeom prst="straightConnector1">
            <a:avLst/>
          </a:prstGeom>
          <a:noFill/>
          <a:ln cap="flat" cmpd="sng" w="19050">
            <a:solidFill>
              <a:srgbClr val="883055"/>
            </a:solidFill>
            <a:prstDash val="solid"/>
            <a:miter lim="800000"/>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venir"/>
              <a:buNone/>
            </a:pPr>
            <a:r>
              <a:rPr lang="en-US">
                <a:latin typeface="Avenir"/>
                <a:ea typeface="Avenir"/>
                <a:cs typeface="Avenir"/>
                <a:sym typeface="Avenir"/>
              </a:rPr>
              <a:t>Establish 6 pillars of food security: </a:t>
            </a:r>
            <a:endParaRPr/>
          </a:p>
        </p:txBody>
      </p:sp>
      <p:grpSp>
        <p:nvGrpSpPr>
          <p:cNvPr id="420" name="Google Shape;420;p25"/>
          <p:cNvGrpSpPr/>
          <p:nvPr/>
        </p:nvGrpSpPr>
        <p:grpSpPr>
          <a:xfrm>
            <a:off x="838200" y="1867214"/>
            <a:ext cx="10515600" cy="4268159"/>
            <a:chOff x="0" y="41589"/>
            <a:chExt cx="10515600" cy="4268159"/>
          </a:xfrm>
        </p:grpSpPr>
        <p:sp>
          <p:nvSpPr>
            <p:cNvPr id="421" name="Google Shape;421;p25"/>
            <p:cNvSpPr/>
            <p:nvPr/>
          </p:nvSpPr>
          <p:spPr>
            <a:xfrm>
              <a:off x="0" y="277749"/>
              <a:ext cx="10515600" cy="403199"/>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p:nvPr/>
          </p:nvSpPr>
          <p:spPr>
            <a:xfrm>
              <a:off x="525780" y="41589"/>
              <a:ext cx="7360920" cy="4723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5"/>
            <p:cNvSpPr txBox="1"/>
            <p:nvPr/>
          </p:nvSpPr>
          <p:spPr>
            <a:xfrm>
              <a:off x="548837" y="64646"/>
              <a:ext cx="7314806" cy="426206"/>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Availability</a:t>
              </a:r>
              <a:endParaRPr/>
            </a:p>
          </p:txBody>
        </p:sp>
        <p:sp>
          <p:nvSpPr>
            <p:cNvPr id="424" name="Google Shape;424;p25"/>
            <p:cNvSpPr/>
            <p:nvPr/>
          </p:nvSpPr>
          <p:spPr>
            <a:xfrm>
              <a:off x="0" y="1003509"/>
              <a:ext cx="10515600" cy="403199"/>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p:nvPr/>
          </p:nvSpPr>
          <p:spPr>
            <a:xfrm>
              <a:off x="525780" y="767349"/>
              <a:ext cx="7360920" cy="4723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5"/>
            <p:cNvSpPr txBox="1"/>
            <p:nvPr/>
          </p:nvSpPr>
          <p:spPr>
            <a:xfrm>
              <a:off x="548837" y="790406"/>
              <a:ext cx="7314806" cy="426206"/>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Security of Supply</a:t>
              </a:r>
              <a:endParaRPr/>
            </a:p>
          </p:txBody>
        </p:sp>
        <p:sp>
          <p:nvSpPr>
            <p:cNvPr id="427" name="Google Shape;427;p25"/>
            <p:cNvSpPr/>
            <p:nvPr/>
          </p:nvSpPr>
          <p:spPr>
            <a:xfrm>
              <a:off x="0" y="1729268"/>
              <a:ext cx="10515600" cy="403199"/>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5"/>
            <p:cNvSpPr/>
            <p:nvPr/>
          </p:nvSpPr>
          <p:spPr>
            <a:xfrm>
              <a:off x="525780" y="1493108"/>
              <a:ext cx="7360920" cy="4723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txBox="1"/>
            <p:nvPr/>
          </p:nvSpPr>
          <p:spPr>
            <a:xfrm>
              <a:off x="548837" y="1516165"/>
              <a:ext cx="7314806" cy="426206"/>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Access</a:t>
              </a:r>
              <a:endParaRPr/>
            </a:p>
          </p:txBody>
        </p:sp>
        <p:sp>
          <p:nvSpPr>
            <p:cNvPr id="430" name="Google Shape;430;p25"/>
            <p:cNvSpPr/>
            <p:nvPr/>
          </p:nvSpPr>
          <p:spPr>
            <a:xfrm>
              <a:off x="0" y="2455028"/>
              <a:ext cx="10515600" cy="403199"/>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5"/>
            <p:cNvSpPr/>
            <p:nvPr/>
          </p:nvSpPr>
          <p:spPr>
            <a:xfrm>
              <a:off x="525780" y="2218868"/>
              <a:ext cx="7360920" cy="4723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txBox="1"/>
            <p:nvPr/>
          </p:nvSpPr>
          <p:spPr>
            <a:xfrm>
              <a:off x="548837" y="2241925"/>
              <a:ext cx="7314806" cy="426206"/>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Utilization</a:t>
              </a:r>
              <a:endParaRPr/>
            </a:p>
          </p:txBody>
        </p:sp>
        <p:sp>
          <p:nvSpPr>
            <p:cNvPr id="433" name="Google Shape;433;p25"/>
            <p:cNvSpPr/>
            <p:nvPr/>
          </p:nvSpPr>
          <p:spPr>
            <a:xfrm>
              <a:off x="0" y="3180788"/>
              <a:ext cx="10515600" cy="403199"/>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5"/>
            <p:cNvSpPr/>
            <p:nvPr/>
          </p:nvSpPr>
          <p:spPr>
            <a:xfrm>
              <a:off x="525780" y="2944628"/>
              <a:ext cx="7360920" cy="4723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5"/>
            <p:cNvSpPr txBox="1"/>
            <p:nvPr/>
          </p:nvSpPr>
          <p:spPr>
            <a:xfrm>
              <a:off x="548837" y="2967685"/>
              <a:ext cx="7314806" cy="426206"/>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Agency</a:t>
              </a:r>
              <a:endParaRPr/>
            </a:p>
          </p:txBody>
        </p:sp>
        <p:sp>
          <p:nvSpPr>
            <p:cNvPr id="436" name="Google Shape;436;p25"/>
            <p:cNvSpPr/>
            <p:nvPr/>
          </p:nvSpPr>
          <p:spPr>
            <a:xfrm>
              <a:off x="0" y="3906549"/>
              <a:ext cx="10515600" cy="403199"/>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5"/>
            <p:cNvSpPr/>
            <p:nvPr/>
          </p:nvSpPr>
          <p:spPr>
            <a:xfrm>
              <a:off x="525780" y="3670389"/>
              <a:ext cx="7360920" cy="4723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5"/>
            <p:cNvSpPr txBox="1"/>
            <p:nvPr/>
          </p:nvSpPr>
          <p:spPr>
            <a:xfrm>
              <a:off x="548837" y="3693446"/>
              <a:ext cx="7314806" cy="426206"/>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Sustainability</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venir"/>
              <a:buNone/>
            </a:pPr>
            <a:r>
              <a:rPr lang="en-US">
                <a:latin typeface="Avenir"/>
                <a:ea typeface="Avenir"/>
                <a:cs typeface="Avenir"/>
                <a:sym typeface="Avenir"/>
              </a:rPr>
              <a:t>19 guidelines total, including…</a:t>
            </a:r>
            <a:endParaRPr>
              <a:latin typeface="Avenir"/>
              <a:ea typeface="Avenir"/>
              <a:cs typeface="Avenir"/>
              <a:sym typeface="Avenir"/>
            </a:endParaRPr>
          </a:p>
        </p:txBody>
      </p:sp>
      <p:grpSp>
        <p:nvGrpSpPr>
          <p:cNvPr id="444" name="Google Shape;444;p26"/>
          <p:cNvGrpSpPr/>
          <p:nvPr/>
        </p:nvGrpSpPr>
        <p:grpSpPr>
          <a:xfrm>
            <a:off x="841280" y="2412657"/>
            <a:ext cx="10509438" cy="3177272"/>
            <a:chOff x="3080" y="587032"/>
            <a:chExt cx="10509438" cy="3177272"/>
          </a:xfrm>
        </p:grpSpPr>
        <p:sp>
          <p:nvSpPr>
            <p:cNvPr id="445" name="Google Shape;445;p26"/>
            <p:cNvSpPr/>
            <p:nvPr/>
          </p:nvSpPr>
          <p:spPr>
            <a:xfrm>
              <a:off x="3080" y="587032"/>
              <a:ext cx="2444055" cy="1466433"/>
            </a:xfrm>
            <a:prstGeom prst="rect">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6"/>
            <p:cNvSpPr txBox="1"/>
            <p:nvPr/>
          </p:nvSpPr>
          <p:spPr>
            <a:xfrm>
              <a:off x="3080" y="587032"/>
              <a:ext cx="2444055" cy="1466433"/>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Democracy, good governance, human rights and the rule of law</a:t>
              </a:r>
              <a:endParaRPr/>
            </a:p>
          </p:txBody>
        </p:sp>
        <p:sp>
          <p:nvSpPr>
            <p:cNvPr id="447" name="Google Shape;447;p26"/>
            <p:cNvSpPr/>
            <p:nvPr/>
          </p:nvSpPr>
          <p:spPr>
            <a:xfrm>
              <a:off x="2691541" y="587032"/>
              <a:ext cx="2444055" cy="1466433"/>
            </a:xfrm>
            <a:prstGeom prst="rect">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txBox="1"/>
            <p:nvPr/>
          </p:nvSpPr>
          <p:spPr>
            <a:xfrm>
              <a:off x="2691541" y="587032"/>
              <a:ext cx="2444055" cy="1466433"/>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Economic development policies</a:t>
              </a:r>
              <a:endParaRPr/>
            </a:p>
          </p:txBody>
        </p:sp>
        <p:sp>
          <p:nvSpPr>
            <p:cNvPr id="449" name="Google Shape;449;p26"/>
            <p:cNvSpPr/>
            <p:nvPr/>
          </p:nvSpPr>
          <p:spPr>
            <a:xfrm>
              <a:off x="5380002" y="587032"/>
              <a:ext cx="2444055" cy="1466433"/>
            </a:xfrm>
            <a:prstGeom prst="rect">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6"/>
            <p:cNvSpPr txBox="1"/>
            <p:nvPr/>
          </p:nvSpPr>
          <p:spPr>
            <a:xfrm>
              <a:off x="5380002" y="587032"/>
              <a:ext cx="2444055" cy="1466433"/>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Access to resources and assets: </a:t>
              </a:r>
              <a:endParaRPr/>
            </a:p>
            <a:p>
              <a:pPr indent="-114300" lvl="1" marL="114300" marR="0" rtl="0" algn="l">
                <a:lnSpc>
                  <a:spcPct val="90000"/>
                </a:lnSpc>
                <a:spcBef>
                  <a:spcPts val="665"/>
                </a:spcBef>
                <a:spcAft>
                  <a:spcPts val="0"/>
                </a:spcAft>
                <a:buClr>
                  <a:schemeClr val="lt1"/>
                </a:buClr>
                <a:buSzPts val="1500"/>
                <a:buFont typeface="Avenir"/>
                <a:buChar char="•"/>
              </a:pPr>
              <a:r>
                <a:rPr b="0" i="0" lang="en-US" sz="1500" u="none" cap="none" strike="noStrike">
                  <a:solidFill>
                    <a:schemeClr val="lt1"/>
                  </a:solidFill>
                  <a:latin typeface="Avenir"/>
                  <a:ea typeface="Avenir"/>
                  <a:cs typeface="Avenir"/>
                  <a:sym typeface="Avenir"/>
                </a:rPr>
                <a:t>Labor, land, water, genetic resources, sustainability, and services</a:t>
              </a:r>
              <a:endParaRPr/>
            </a:p>
          </p:txBody>
        </p:sp>
        <p:sp>
          <p:nvSpPr>
            <p:cNvPr id="451" name="Google Shape;451;p26"/>
            <p:cNvSpPr/>
            <p:nvPr/>
          </p:nvSpPr>
          <p:spPr>
            <a:xfrm>
              <a:off x="8068463" y="587032"/>
              <a:ext cx="2444055" cy="1466433"/>
            </a:xfrm>
            <a:prstGeom prst="rect">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6"/>
            <p:cNvSpPr txBox="1"/>
            <p:nvPr/>
          </p:nvSpPr>
          <p:spPr>
            <a:xfrm>
              <a:off x="8068463" y="587032"/>
              <a:ext cx="2444055" cy="1466433"/>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Food safety and consumer protection</a:t>
              </a:r>
              <a:endParaRPr/>
            </a:p>
          </p:txBody>
        </p:sp>
        <p:sp>
          <p:nvSpPr>
            <p:cNvPr id="453" name="Google Shape;453;p26"/>
            <p:cNvSpPr/>
            <p:nvPr/>
          </p:nvSpPr>
          <p:spPr>
            <a:xfrm>
              <a:off x="3080" y="2297871"/>
              <a:ext cx="2444055" cy="1466433"/>
            </a:xfrm>
            <a:prstGeom prst="rect">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6"/>
            <p:cNvSpPr txBox="1"/>
            <p:nvPr/>
          </p:nvSpPr>
          <p:spPr>
            <a:xfrm>
              <a:off x="3080" y="2297871"/>
              <a:ext cx="2444055" cy="1466433"/>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Education and awareness raising</a:t>
              </a:r>
              <a:endParaRPr/>
            </a:p>
          </p:txBody>
        </p:sp>
        <p:sp>
          <p:nvSpPr>
            <p:cNvPr id="455" name="Google Shape;455;p26"/>
            <p:cNvSpPr/>
            <p:nvPr/>
          </p:nvSpPr>
          <p:spPr>
            <a:xfrm>
              <a:off x="2691541" y="2297871"/>
              <a:ext cx="2444055" cy="1466433"/>
            </a:xfrm>
            <a:prstGeom prst="rect">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6"/>
            <p:cNvSpPr txBox="1"/>
            <p:nvPr/>
          </p:nvSpPr>
          <p:spPr>
            <a:xfrm>
              <a:off x="2691541" y="2297871"/>
              <a:ext cx="2444055" cy="1466433"/>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National financial resources</a:t>
              </a:r>
              <a:endParaRPr/>
            </a:p>
          </p:txBody>
        </p:sp>
        <p:sp>
          <p:nvSpPr>
            <p:cNvPr id="457" name="Google Shape;457;p26"/>
            <p:cNvSpPr/>
            <p:nvPr/>
          </p:nvSpPr>
          <p:spPr>
            <a:xfrm>
              <a:off x="5380002" y="2297871"/>
              <a:ext cx="2444055" cy="1466433"/>
            </a:xfrm>
            <a:prstGeom prst="rect">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6"/>
            <p:cNvSpPr txBox="1"/>
            <p:nvPr/>
          </p:nvSpPr>
          <p:spPr>
            <a:xfrm>
              <a:off x="5380002" y="2297871"/>
              <a:ext cx="2444055" cy="1466433"/>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Support for vulnerable groups</a:t>
              </a:r>
              <a:endParaRPr/>
            </a:p>
          </p:txBody>
        </p:sp>
        <p:sp>
          <p:nvSpPr>
            <p:cNvPr id="459" name="Google Shape;459;p26"/>
            <p:cNvSpPr/>
            <p:nvPr/>
          </p:nvSpPr>
          <p:spPr>
            <a:xfrm>
              <a:off x="8068463" y="2297871"/>
              <a:ext cx="2444055" cy="1466433"/>
            </a:xfrm>
            <a:prstGeom prst="rect">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6"/>
            <p:cNvSpPr txBox="1"/>
            <p:nvPr/>
          </p:nvSpPr>
          <p:spPr>
            <a:xfrm>
              <a:off x="8068463" y="2297871"/>
              <a:ext cx="2444055" cy="1466433"/>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National human rights institutions</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p27"/>
          <p:cNvSpPr/>
          <p:nvPr/>
        </p:nvSpPr>
        <p:spPr>
          <a:xfrm>
            <a:off x="0" y="0"/>
            <a:ext cx="12192000"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silhouette&#10;&#10;Description automatically generated" id="466" name="Google Shape;466;p27"/>
          <p:cNvPicPr preferRelativeResize="0"/>
          <p:nvPr/>
        </p:nvPicPr>
        <p:blipFill rotWithShape="1">
          <a:blip r:embed="rId4">
            <a:alphaModFix/>
          </a:blip>
          <a:srcRect b="0" l="0" r="0" t="0"/>
          <a:stretch/>
        </p:blipFill>
        <p:spPr>
          <a:xfrm>
            <a:off x="-1032934" y="-435563"/>
            <a:ext cx="8237124" cy="8218310"/>
          </a:xfrm>
          <a:prstGeom prst="rect">
            <a:avLst/>
          </a:prstGeom>
          <a:noFill/>
          <a:ln>
            <a:noFill/>
          </a:ln>
        </p:spPr>
      </p:pic>
      <p:sp>
        <p:nvSpPr>
          <p:cNvPr id="467" name="Google Shape;467;p27"/>
          <p:cNvSpPr/>
          <p:nvPr/>
        </p:nvSpPr>
        <p:spPr>
          <a:xfrm>
            <a:off x="0" y="-1"/>
            <a:ext cx="6232712" cy="6858000"/>
          </a:xfrm>
          <a:prstGeom prst="rect">
            <a:avLst/>
          </a:prstGeom>
          <a:solidFill>
            <a:schemeClr val="accen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7"/>
          <p:cNvSpPr txBox="1"/>
          <p:nvPr>
            <p:ph type="title"/>
          </p:nvPr>
        </p:nvSpPr>
        <p:spPr>
          <a:xfrm>
            <a:off x="684485" y="1010505"/>
            <a:ext cx="4875904" cy="5138923"/>
          </a:xfrm>
          <a:prstGeom prst="rect">
            <a:avLst/>
          </a:prstGeom>
          <a:solidFill>
            <a:srgbClr val="FFFFFF">
              <a:alpha val="29803"/>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Avenir"/>
              <a:buNone/>
            </a:pPr>
            <a:r>
              <a:rPr lang="en-US" sz="5400">
                <a:solidFill>
                  <a:schemeClr val="dk2"/>
                </a:solidFill>
                <a:latin typeface="Avenir"/>
                <a:ea typeface="Avenir"/>
                <a:cs typeface="Avenir"/>
                <a:sym typeface="Avenir"/>
              </a:rPr>
              <a:t>Key Food Systems Challenges in Cambodia</a:t>
            </a:r>
            <a:endParaRPr sz="5400">
              <a:solidFill>
                <a:schemeClr val="dk2"/>
              </a:solidFill>
              <a:latin typeface="Avenir"/>
              <a:ea typeface="Avenir"/>
              <a:cs typeface="Avenir"/>
              <a:sym typeface="Avenir"/>
            </a:endParaRPr>
          </a:p>
        </p:txBody>
      </p:sp>
      <p:cxnSp>
        <p:nvCxnSpPr>
          <p:cNvPr id="469" name="Google Shape;469;p27"/>
          <p:cNvCxnSpPr/>
          <p:nvPr/>
        </p:nvCxnSpPr>
        <p:spPr>
          <a:xfrm flipH="1">
            <a:off x="732568" y="246028"/>
            <a:ext cx="255495" cy="546559"/>
          </a:xfrm>
          <a:prstGeom prst="straightConnector1">
            <a:avLst/>
          </a:prstGeom>
          <a:noFill/>
          <a:ln cap="flat" cmpd="sng" w="12700">
            <a:solidFill>
              <a:schemeClr val="dk2"/>
            </a:solidFill>
            <a:prstDash val="solid"/>
            <a:miter lim="800000"/>
            <a:headEnd len="sm" w="sm" type="none"/>
            <a:tailEnd len="sm" w="sm" type="none"/>
          </a:ln>
        </p:spPr>
      </p:cxnSp>
      <p:cxnSp>
        <p:nvCxnSpPr>
          <p:cNvPr id="470" name="Google Shape;470;p27"/>
          <p:cNvCxnSpPr/>
          <p:nvPr/>
        </p:nvCxnSpPr>
        <p:spPr>
          <a:xfrm rot="10800000">
            <a:off x="840441" y="6522756"/>
            <a:ext cx="10717187" cy="0"/>
          </a:xfrm>
          <a:prstGeom prst="straightConnector1">
            <a:avLst/>
          </a:prstGeom>
          <a:noFill/>
          <a:ln cap="sq" cmpd="sng" w="12700">
            <a:solidFill>
              <a:schemeClr val="dk2"/>
            </a:solidFill>
            <a:prstDash val="solid"/>
            <a:miter lim="800000"/>
            <a:headEnd len="sm" w="sm" type="none"/>
            <a:tailEnd len="sm" w="sm" type="none"/>
          </a:ln>
        </p:spPr>
      </p:cxnSp>
      <p:grpSp>
        <p:nvGrpSpPr>
          <p:cNvPr id="471" name="Google Shape;471;p27"/>
          <p:cNvGrpSpPr/>
          <p:nvPr/>
        </p:nvGrpSpPr>
        <p:grpSpPr>
          <a:xfrm>
            <a:off x="12829917" y="6400800"/>
            <a:ext cx="338328" cy="240175"/>
            <a:chOff x="4089400" y="933450"/>
            <a:chExt cx="338328" cy="341938"/>
          </a:xfrm>
        </p:grpSpPr>
        <p:cxnSp>
          <p:nvCxnSpPr>
            <p:cNvPr id="472" name="Google Shape;472;p27"/>
            <p:cNvCxnSpPr/>
            <p:nvPr/>
          </p:nvCxnSpPr>
          <p:spPr>
            <a:xfrm>
              <a:off x="4258564" y="933450"/>
              <a:ext cx="0" cy="341938"/>
            </a:xfrm>
            <a:prstGeom prst="straightConnector1">
              <a:avLst/>
            </a:prstGeom>
            <a:noFill/>
            <a:ln cap="flat" cmpd="sng" w="12700">
              <a:solidFill>
                <a:schemeClr val="dk2"/>
              </a:solidFill>
              <a:prstDash val="solid"/>
              <a:miter lim="800000"/>
              <a:headEnd len="sm" w="sm" type="none"/>
              <a:tailEnd len="sm" w="sm" type="none"/>
            </a:ln>
          </p:spPr>
        </p:cxnSp>
        <p:cxnSp>
          <p:nvCxnSpPr>
            <p:cNvPr id="473" name="Google Shape;473;p27"/>
            <p:cNvCxnSpPr/>
            <p:nvPr/>
          </p:nvCxnSpPr>
          <p:spPr>
            <a:xfrm>
              <a:off x="4089400" y="1104419"/>
              <a:ext cx="338328" cy="0"/>
            </a:xfrm>
            <a:prstGeom prst="straightConnector1">
              <a:avLst/>
            </a:prstGeom>
            <a:noFill/>
            <a:ln cap="flat" cmpd="sng" w="12700">
              <a:solidFill>
                <a:schemeClr val="dk2"/>
              </a:solidFill>
              <a:prstDash val="solid"/>
              <a:miter lim="800000"/>
              <a:headEnd len="sm" w="sm" type="none"/>
              <a:tailEnd len="sm" w="sm" type="none"/>
            </a:ln>
          </p:spPr>
        </p:cxnSp>
      </p:grpSp>
      <p:grpSp>
        <p:nvGrpSpPr>
          <p:cNvPr id="474" name="Google Shape;474;p27"/>
          <p:cNvGrpSpPr/>
          <p:nvPr/>
        </p:nvGrpSpPr>
        <p:grpSpPr>
          <a:xfrm>
            <a:off x="6241307" y="416564"/>
            <a:ext cx="5896686" cy="5608575"/>
            <a:chOff x="0" y="380423"/>
            <a:chExt cx="5896686" cy="5608575"/>
          </a:xfrm>
        </p:grpSpPr>
        <p:sp>
          <p:nvSpPr>
            <p:cNvPr id="475" name="Google Shape;475;p27"/>
            <p:cNvSpPr/>
            <p:nvPr/>
          </p:nvSpPr>
          <p:spPr>
            <a:xfrm>
              <a:off x="0" y="690383"/>
              <a:ext cx="5896686" cy="1488374"/>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txBox="1"/>
            <p:nvPr/>
          </p:nvSpPr>
          <p:spPr>
            <a:xfrm>
              <a:off x="0" y="690383"/>
              <a:ext cx="5896686" cy="1488374"/>
            </a:xfrm>
            <a:prstGeom prst="rect">
              <a:avLst/>
            </a:prstGeom>
            <a:noFill/>
            <a:ln>
              <a:noFill/>
            </a:ln>
          </p:spPr>
          <p:txBody>
            <a:bodyPr anchorCtr="0" anchor="t" bIns="149350" lIns="457625" spcFirstLastPara="1" rIns="457625" wrap="square" tIns="437375">
              <a:noAutofit/>
            </a:bodyPr>
            <a:lstStyle/>
            <a:p>
              <a:pPr indent="-228600" lvl="1" marL="228600" marR="0" rtl="0" algn="l">
                <a:lnSpc>
                  <a:spcPct val="90000"/>
                </a:lnSpc>
                <a:spcBef>
                  <a:spcPts val="0"/>
                </a:spcBef>
                <a:spcAft>
                  <a:spcPts val="0"/>
                </a:spcAft>
                <a:buClr>
                  <a:schemeClr val="dk1"/>
                </a:buClr>
                <a:buSzPts val="2100"/>
                <a:buFont typeface="Avenir"/>
                <a:buChar char="•"/>
              </a:pPr>
              <a:r>
                <a:rPr b="0" i="0" lang="en-US" sz="2100" u="none" cap="none" strike="noStrike">
                  <a:solidFill>
                    <a:schemeClr val="dk1"/>
                  </a:solidFill>
                  <a:latin typeface="Avenir"/>
                  <a:ea typeface="Avenir"/>
                  <a:cs typeface="Avenir"/>
                  <a:sym typeface="Avenir"/>
                </a:rPr>
                <a:t>Land</a:t>
              </a:r>
              <a:endParaRPr/>
            </a:p>
            <a:p>
              <a:pPr indent="-228600" lvl="1" marL="228600" marR="0" rtl="0" algn="l">
                <a:lnSpc>
                  <a:spcPct val="90000"/>
                </a:lnSpc>
                <a:spcBef>
                  <a:spcPts val="315"/>
                </a:spcBef>
                <a:spcAft>
                  <a:spcPts val="0"/>
                </a:spcAft>
                <a:buClr>
                  <a:schemeClr val="dk1"/>
                </a:buClr>
                <a:buSzPts val="2100"/>
                <a:buFont typeface="Avenir"/>
                <a:buChar char="•"/>
              </a:pPr>
              <a:r>
                <a:rPr b="0" i="0" lang="en-US" sz="2100" u="none" cap="none" strike="noStrike">
                  <a:solidFill>
                    <a:schemeClr val="dk1"/>
                  </a:solidFill>
                  <a:latin typeface="Avenir"/>
                  <a:ea typeface="Avenir"/>
                  <a:cs typeface="Avenir"/>
                  <a:sym typeface="Avenir"/>
                </a:rPr>
                <a:t>Affordable healthy diets</a:t>
              </a:r>
              <a:endParaRPr/>
            </a:p>
            <a:p>
              <a:pPr indent="-228600" lvl="1" marL="228600" marR="0" rtl="0" algn="l">
                <a:lnSpc>
                  <a:spcPct val="90000"/>
                </a:lnSpc>
                <a:spcBef>
                  <a:spcPts val="315"/>
                </a:spcBef>
                <a:spcAft>
                  <a:spcPts val="0"/>
                </a:spcAft>
                <a:buClr>
                  <a:schemeClr val="dk1"/>
                </a:buClr>
                <a:buSzPts val="2100"/>
                <a:buFont typeface="Avenir"/>
                <a:buChar char="•"/>
              </a:pPr>
              <a:r>
                <a:rPr b="0" i="0" lang="en-US" sz="2100" u="none" cap="none" strike="noStrike">
                  <a:solidFill>
                    <a:schemeClr val="dk1"/>
                  </a:solidFill>
                  <a:latin typeface="Avenir"/>
                  <a:ea typeface="Avenir"/>
                  <a:cs typeface="Avenir"/>
                  <a:sym typeface="Avenir"/>
                </a:rPr>
                <a:t>Irrigation systems</a:t>
              </a:r>
              <a:endParaRPr/>
            </a:p>
          </p:txBody>
        </p:sp>
        <p:sp>
          <p:nvSpPr>
            <p:cNvPr id="477" name="Google Shape;477;p27"/>
            <p:cNvSpPr/>
            <p:nvPr/>
          </p:nvSpPr>
          <p:spPr>
            <a:xfrm>
              <a:off x="294834" y="380423"/>
              <a:ext cx="4127680" cy="6199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txBox="1"/>
            <p:nvPr/>
          </p:nvSpPr>
          <p:spPr>
            <a:xfrm>
              <a:off x="325096" y="410685"/>
              <a:ext cx="4067156" cy="559396"/>
            </a:xfrm>
            <a:prstGeom prst="rect">
              <a:avLst/>
            </a:prstGeom>
            <a:noFill/>
            <a:ln>
              <a:noFill/>
            </a:ln>
          </p:spPr>
          <p:txBody>
            <a:bodyPr anchorCtr="0" anchor="ctr" bIns="0" lIns="156000" spcFirstLastPara="1" rIns="156000" wrap="square" tIns="0">
              <a:noAutofit/>
            </a:bodyPr>
            <a:lstStyle/>
            <a:p>
              <a:pPr indent="0" lvl="0" marL="0" marR="0" rtl="0" algn="l">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Inadequate access to...</a:t>
              </a:r>
              <a:endParaRPr/>
            </a:p>
          </p:txBody>
        </p:sp>
        <p:sp>
          <p:nvSpPr>
            <p:cNvPr id="479" name="Google Shape;479;p27"/>
            <p:cNvSpPr/>
            <p:nvPr/>
          </p:nvSpPr>
          <p:spPr>
            <a:xfrm>
              <a:off x="0" y="2602118"/>
              <a:ext cx="5896686" cy="5292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7"/>
            <p:cNvSpPr/>
            <p:nvPr/>
          </p:nvSpPr>
          <p:spPr>
            <a:xfrm>
              <a:off x="294834" y="2292158"/>
              <a:ext cx="4127680" cy="6199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txBox="1"/>
            <p:nvPr/>
          </p:nvSpPr>
          <p:spPr>
            <a:xfrm>
              <a:off x="325096" y="2322420"/>
              <a:ext cx="4067156" cy="559396"/>
            </a:xfrm>
            <a:prstGeom prst="rect">
              <a:avLst/>
            </a:prstGeom>
            <a:noFill/>
            <a:ln>
              <a:noFill/>
            </a:ln>
          </p:spPr>
          <p:txBody>
            <a:bodyPr anchorCtr="0" anchor="ctr" bIns="0" lIns="156000" spcFirstLastPara="1" rIns="156000" wrap="square" tIns="0">
              <a:noAutofit/>
            </a:bodyPr>
            <a:lstStyle/>
            <a:p>
              <a:pPr indent="0" lvl="0" marL="0" marR="0" rtl="0" algn="l">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Climate change</a:t>
              </a:r>
              <a:endParaRPr/>
            </a:p>
          </p:txBody>
        </p:sp>
        <p:sp>
          <p:nvSpPr>
            <p:cNvPr id="482" name="Google Shape;482;p27"/>
            <p:cNvSpPr/>
            <p:nvPr/>
          </p:nvSpPr>
          <p:spPr>
            <a:xfrm>
              <a:off x="0" y="3554678"/>
              <a:ext cx="5896686" cy="5292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
            <p:cNvSpPr/>
            <p:nvPr/>
          </p:nvSpPr>
          <p:spPr>
            <a:xfrm>
              <a:off x="294834" y="3244718"/>
              <a:ext cx="4127680" cy="6199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txBox="1"/>
            <p:nvPr/>
          </p:nvSpPr>
          <p:spPr>
            <a:xfrm>
              <a:off x="325096" y="3274980"/>
              <a:ext cx="4067156" cy="559396"/>
            </a:xfrm>
            <a:prstGeom prst="rect">
              <a:avLst/>
            </a:prstGeom>
            <a:noFill/>
            <a:ln>
              <a:noFill/>
            </a:ln>
          </p:spPr>
          <p:txBody>
            <a:bodyPr anchorCtr="0" anchor="ctr" bIns="0" lIns="156000" spcFirstLastPara="1" rIns="156000" wrap="square" tIns="0">
              <a:noAutofit/>
            </a:bodyPr>
            <a:lstStyle/>
            <a:p>
              <a:pPr indent="0" lvl="0" marL="0" marR="0" rtl="0" algn="l">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Inequity &amp; issues affecting marginalized communities</a:t>
              </a:r>
              <a:endParaRPr/>
            </a:p>
          </p:txBody>
        </p:sp>
        <p:sp>
          <p:nvSpPr>
            <p:cNvPr id="485" name="Google Shape;485;p27"/>
            <p:cNvSpPr/>
            <p:nvPr/>
          </p:nvSpPr>
          <p:spPr>
            <a:xfrm>
              <a:off x="0" y="4507238"/>
              <a:ext cx="5896686" cy="5292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7"/>
            <p:cNvSpPr/>
            <p:nvPr/>
          </p:nvSpPr>
          <p:spPr>
            <a:xfrm>
              <a:off x="294834" y="4197278"/>
              <a:ext cx="4127680" cy="6199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7"/>
            <p:cNvSpPr txBox="1"/>
            <p:nvPr/>
          </p:nvSpPr>
          <p:spPr>
            <a:xfrm>
              <a:off x="325096" y="4227540"/>
              <a:ext cx="4067156" cy="559396"/>
            </a:xfrm>
            <a:prstGeom prst="rect">
              <a:avLst/>
            </a:prstGeom>
            <a:noFill/>
            <a:ln>
              <a:noFill/>
            </a:ln>
          </p:spPr>
          <p:txBody>
            <a:bodyPr anchorCtr="0" anchor="ctr" bIns="0" lIns="156000" spcFirstLastPara="1" rIns="156000" wrap="square" tIns="0">
              <a:noAutofit/>
            </a:bodyPr>
            <a:lstStyle/>
            <a:p>
              <a:pPr indent="0" lvl="0" marL="0" marR="0" rtl="0" algn="l">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Weak advocacy for food systems development</a:t>
              </a:r>
              <a:endParaRPr/>
            </a:p>
          </p:txBody>
        </p:sp>
        <p:sp>
          <p:nvSpPr>
            <p:cNvPr id="488" name="Google Shape;488;p27"/>
            <p:cNvSpPr/>
            <p:nvPr/>
          </p:nvSpPr>
          <p:spPr>
            <a:xfrm>
              <a:off x="0" y="5459798"/>
              <a:ext cx="5896686" cy="5292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7"/>
            <p:cNvSpPr/>
            <p:nvPr/>
          </p:nvSpPr>
          <p:spPr>
            <a:xfrm>
              <a:off x="294834" y="5149838"/>
              <a:ext cx="4127680" cy="6199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7"/>
            <p:cNvSpPr txBox="1"/>
            <p:nvPr/>
          </p:nvSpPr>
          <p:spPr>
            <a:xfrm>
              <a:off x="325096" y="5180100"/>
              <a:ext cx="4067156" cy="559396"/>
            </a:xfrm>
            <a:prstGeom prst="rect">
              <a:avLst/>
            </a:prstGeom>
            <a:noFill/>
            <a:ln>
              <a:noFill/>
            </a:ln>
          </p:spPr>
          <p:txBody>
            <a:bodyPr anchorCtr="0" anchor="ctr" bIns="0" lIns="156000" spcFirstLastPara="1" rIns="156000" wrap="square" tIns="0">
              <a:noAutofit/>
            </a:bodyPr>
            <a:lstStyle/>
            <a:p>
              <a:pPr indent="0" lvl="0" marL="0" marR="0" rtl="0" algn="l">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COVID-19-related issues</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descr="A picture containing text&#10;&#10;Description automatically generated" id="495" name="Google Shape;495;p28"/>
          <p:cNvPicPr preferRelativeResize="0"/>
          <p:nvPr/>
        </p:nvPicPr>
        <p:blipFill rotWithShape="1">
          <a:blip r:embed="rId3">
            <a:alphaModFix/>
          </a:blip>
          <a:srcRect b="0" l="0" r="0" t="0"/>
          <a:stretch/>
        </p:blipFill>
        <p:spPr>
          <a:xfrm>
            <a:off x="697023" y="967973"/>
            <a:ext cx="10797954" cy="5796978"/>
          </a:xfrm>
          <a:prstGeom prst="rect">
            <a:avLst/>
          </a:prstGeom>
          <a:noFill/>
          <a:ln>
            <a:noFill/>
          </a:ln>
        </p:spPr>
      </p:pic>
      <p:sp>
        <p:nvSpPr>
          <p:cNvPr id="496" name="Google Shape;496;p28"/>
          <p:cNvSpPr txBox="1"/>
          <p:nvPr/>
        </p:nvSpPr>
        <p:spPr>
          <a:xfrm>
            <a:off x="2187146" y="247135"/>
            <a:ext cx="764883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lt2"/>
                </a:solidFill>
                <a:latin typeface="Avenir"/>
                <a:ea typeface="Avenir"/>
                <a:cs typeface="Avenir"/>
                <a:sym typeface="Avenir"/>
              </a:rPr>
              <a:t>CAMBODIA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descr="A picture containing graphical user interface&#10;&#10;Description automatically generated" id="501" name="Google Shape;501;p29"/>
          <p:cNvPicPr preferRelativeResize="0"/>
          <p:nvPr/>
        </p:nvPicPr>
        <p:blipFill rotWithShape="1">
          <a:blip r:embed="rId3">
            <a:alphaModFix/>
          </a:blip>
          <a:srcRect b="0" l="0" r="0" t="0"/>
          <a:stretch/>
        </p:blipFill>
        <p:spPr>
          <a:xfrm>
            <a:off x="1838262" y="123567"/>
            <a:ext cx="10264237" cy="6610865"/>
          </a:xfrm>
          <a:prstGeom prst="rect">
            <a:avLst/>
          </a:prstGeom>
          <a:noFill/>
          <a:ln>
            <a:noFill/>
          </a:ln>
        </p:spPr>
      </p:pic>
      <p:sp>
        <p:nvSpPr>
          <p:cNvPr id="502" name="Google Shape;502;p29"/>
          <p:cNvSpPr txBox="1"/>
          <p:nvPr/>
        </p:nvSpPr>
        <p:spPr>
          <a:xfrm rot="-5400000">
            <a:off x="-1940278" y="2721113"/>
            <a:ext cx="6141309" cy="14157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2"/>
                </a:solidFill>
                <a:latin typeface="Avenir"/>
                <a:ea typeface="Avenir"/>
                <a:cs typeface="Avenir"/>
                <a:sym typeface="Avenir"/>
              </a:rPr>
              <a:t>CAMBODIA</a:t>
            </a:r>
            <a:endParaRPr/>
          </a:p>
          <a:p>
            <a:pPr indent="0" lvl="0" marL="0" marR="0" rtl="0" algn="l">
              <a:spcBef>
                <a:spcPts val="0"/>
              </a:spcBef>
              <a:spcAft>
                <a:spcPts val="0"/>
              </a:spcAft>
              <a:buNone/>
            </a:pPr>
            <a:r>
              <a:rPr lang="en-US" sz="4000">
                <a:solidFill>
                  <a:schemeClr val="lt2"/>
                </a:solidFill>
                <a:latin typeface="Avenir"/>
                <a:ea typeface="Avenir"/>
                <a:cs typeface="Avenir"/>
                <a:sym typeface="Avenir"/>
              </a:rPr>
              <a:t>(gender analysis)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descr="A person standing next to a table with birds in it&#10;&#10;Description automatically generated with low confidence" id="508" name="Google Shape;508;p3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509" name="Google Shape;509;p30"/>
          <p:cNvSpPr/>
          <p:nvPr/>
        </p:nvSpPr>
        <p:spPr>
          <a:xfrm>
            <a:off x="3048001" y="0"/>
            <a:ext cx="9143999" cy="6857999"/>
          </a:xfrm>
          <a:prstGeom prst="rect">
            <a:avLst/>
          </a:prstGeom>
          <a:solidFill>
            <a:srgbClr val="F2F2F2">
              <a:alpha val="5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30"/>
          <p:cNvSpPr txBox="1"/>
          <p:nvPr>
            <p:ph type="title"/>
          </p:nvPr>
        </p:nvSpPr>
        <p:spPr>
          <a:xfrm>
            <a:off x="3867664" y="463979"/>
            <a:ext cx="7745628"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2"/>
              </a:buClr>
              <a:buSzPts val="4000"/>
              <a:buFont typeface="Calibri"/>
              <a:buNone/>
            </a:pPr>
            <a:r>
              <a:rPr lang="en-US" sz="4000">
                <a:solidFill>
                  <a:schemeClr val="lt2"/>
                </a:solidFill>
              </a:rPr>
              <a:t>POPULATIONS TO CONSIDER</a:t>
            </a:r>
            <a:endParaRPr/>
          </a:p>
        </p:txBody>
      </p:sp>
      <p:sp>
        <p:nvSpPr>
          <p:cNvPr id="511" name="Google Shape;511;p30"/>
          <p:cNvSpPr txBox="1"/>
          <p:nvPr>
            <p:ph idx="1" type="body"/>
          </p:nvPr>
        </p:nvSpPr>
        <p:spPr>
          <a:xfrm>
            <a:off x="3867664" y="1789542"/>
            <a:ext cx="7745628" cy="4486275"/>
          </a:xfrm>
          <a:prstGeom prst="rect">
            <a:avLst/>
          </a:prstGeom>
          <a:solidFill>
            <a:schemeClr val="lt1"/>
          </a:solidFill>
          <a:ln>
            <a:noFill/>
          </a:ln>
        </p:spPr>
        <p:txBody>
          <a:bodyPr anchorCtr="0" anchor="t" bIns="45700" lIns="91425" spcFirstLastPara="1" rIns="91425" wrap="square" tIns="45700">
            <a:normAutofit/>
          </a:bodyPr>
          <a:lstStyle/>
          <a:p>
            <a:pPr indent="-228600" lvl="0" marL="731520" rtl="0" algn="l">
              <a:lnSpc>
                <a:spcPct val="90000"/>
              </a:lnSpc>
              <a:spcBef>
                <a:spcPts val="0"/>
              </a:spcBef>
              <a:spcAft>
                <a:spcPts val="0"/>
              </a:spcAft>
              <a:buClr>
                <a:schemeClr val="lt2"/>
              </a:buClr>
              <a:buSzPts val="2800"/>
              <a:buChar char="•"/>
            </a:pPr>
            <a:r>
              <a:rPr lang="en-US">
                <a:solidFill>
                  <a:schemeClr val="lt2"/>
                </a:solidFill>
                <a:latin typeface="Avenir"/>
                <a:ea typeface="Avenir"/>
                <a:cs typeface="Avenir"/>
                <a:sym typeface="Avenir"/>
              </a:rPr>
              <a:t>Women</a:t>
            </a:r>
            <a:endParaRPr/>
          </a:p>
          <a:p>
            <a:pPr indent="-228600" lvl="2" marL="1188720" rtl="0" algn="l">
              <a:lnSpc>
                <a:spcPct val="90000"/>
              </a:lnSpc>
              <a:spcBef>
                <a:spcPts val="500"/>
              </a:spcBef>
              <a:spcAft>
                <a:spcPts val="0"/>
              </a:spcAft>
              <a:buClr>
                <a:schemeClr val="lt2"/>
              </a:buClr>
              <a:buSzPts val="2000"/>
              <a:buChar char="•"/>
            </a:pPr>
            <a:r>
              <a:rPr lang="en-US">
                <a:solidFill>
                  <a:schemeClr val="lt2"/>
                </a:solidFill>
                <a:latin typeface="Avenir"/>
                <a:ea typeface="Avenir"/>
                <a:cs typeface="Avenir"/>
                <a:sym typeface="Avenir"/>
              </a:rPr>
              <a:t>Pregnant/lactating</a:t>
            </a:r>
            <a:endParaRPr/>
          </a:p>
          <a:p>
            <a:pPr indent="-228600" lvl="2" marL="1188720" rtl="0" algn="l">
              <a:lnSpc>
                <a:spcPct val="90000"/>
              </a:lnSpc>
              <a:spcBef>
                <a:spcPts val="500"/>
              </a:spcBef>
              <a:spcAft>
                <a:spcPts val="0"/>
              </a:spcAft>
              <a:buClr>
                <a:schemeClr val="lt2"/>
              </a:buClr>
              <a:buSzPts val="2000"/>
              <a:buChar char="•"/>
            </a:pPr>
            <a:r>
              <a:rPr lang="en-US">
                <a:solidFill>
                  <a:schemeClr val="lt2"/>
                </a:solidFill>
                <a:latin typeface="Avenir"/>
                <a:ea typeface="Avenir"/>
                <a:cs typeface="Avenir"/>
                <a:sym typeface="Avenir"/>
              </a:rPr>
              <a:t>Women-led households</a:t>
            </a:r>
            <a:endParaRPr/>
          </a:p>
          <a:p>
            <a:pPr indent="0" lvl="1" marL="731520" rtl="0" algn="l">
              <a:lnSpc>
                <a:spcPct val="90000"/>
              </a:lnSpc>
              <a:spcBef>
                <a:spcPts val="500"/>
              </a:spcBef>
              <a:spcAft>
                <a:spcPts val="0"/>
              </a:spcAft>
              <a:buClr>
                <a:schemeClr val="dk1"/>
              </a:buClr>
              <a:buSzPts val="2400"/>
              <a:buNone/>
            </a:pPr>
            <a:r>
              <a:t/>
            </a:r>
            <a:endParaRPr>
              <a:solidFill>
                <a:schemeClr val="lt2"/>
              </a:solidFill>
              <a:latin typeface="Avenir"/>
              <a:ea typeface="Avenir"/>
              <a:cs typeface="Avenir"/>
              <a:sym typeface="Avenir"/>
            </a:endParaRPr>
          </a:p>
          <a:p>
            <a:pPr indent="-228600" lvl="0" marL="731520" rtl="0" algn="l">
              <a:lnSpc>
                <a:spcPct val="90000"/>
              </a:lnSpc>
              <a:spcBef>
                <a:spcPts val="1000"/>
              </a:spcBef>
              <a:spcAft>
                <a:spcPts val="0"/>
              </a:spcAft>
              <a:buClr>
                <a:schemeClr val="lt2"/>
              </a:buClr>
              <a:buSzPts val="2800"/>
              <a:buChar char="•"/>
            </a:pPr>
            <a:r>
              <a:rPr lang="en-US">
                <a:solidFill>
                  <a:schemeClr val="lt2"/>
                </a:solidFill>
                <a:latin typeface="Avenir"/>
                <a:ea typeface="Avenir"/>
                <a:cs typeface="Avenir"/>
                <a:sym typeface="Avenir"/>
              </a:rPr>
              <a:t>Indigenous/ethnic minorities</a:t>
            </a:r>
            <a:endParaRPr/>
          </a:p>
          <a:p>
            <a:pPr indent="-228600" lvl="2" marL="1188720" rtl="0" algn="l">
              <a:lnSpc>
                <a:spcPct val="90000"/>
              </a:lnSpc>
              <a:spcBef>
                <a:spcPts val="500"/>
              </a:spcBef>
              <a:spcAft>
                <a:spcPts val="0"/>
              </a:spcAft>
              <a:buClr>
                <a:schemeClr val="lt2"/>
              </a:buClr>
              <a:buSzPts val="2000"/>
              <a:buChar char="•"/>
            </a:pPr>
            <a:r>
              <a:rPr lang="en-US">
                <a:solidFill>
                  <a:schemeClr val="lt2"/>
                </a:solidFill>
                <a:latin typeface="Avenir"/>
                <a:ea typeface="Avenir"/>
                <a:cs typeface="Avenir"/>
                <a:sym typeface="Avenir"/>
              </a:rPr>
              <a:t>Highland people</a:t>
            </a:r>
            <a:endParaRPr/>
          </a:p>
          <a:p>
            <a:pPr indent="0" lvl="1" marL="731520" rtl="0" algn="l">
              <a:lnSpc>
                <a:spcPct val="90000"/>
              </a:lnSpc>
              <a:spcBef>
                <a:spcPts val="500"/>
              </a:spcBef>
              <a:spcAft>
                <a:spcPts val="0"/>
              </a:spcAft>
              <a:buClr>
                <a:schemeClr val="dk1"/>
              </a:buClr>
              <a:buSzPts val="2400"/>
              <a:buNone/>
            </a:pPr>
            <a:r>
              <a:t/>
            </a:r>
            <a:endParaRPr>
              <a:solidFill>
                <a:schemeClr val="lt2"/>
              </a:solidFill>
              <a:latin typeface="Avenir"/>
              <a:ea typeface="Avenir"/>
              <a:cs typeface="Avenir"/>
              <a:sym typeface="Avenir"/>
            </a:endParaRPr>
          </a:p>
          <a:p>
            <a:pPr indent="-228600" lvl="0" marL="731520" rtl="0" algn="l">
              <a:lnSpc>
                <a:spcPct val="90000"/>
              </a:lnSpc>
              <a:spcBef>
                <a:spcPts val="1000"/>
              </a:spcBef>
              <a:spcAft>
                <a:spcPts val="0"/>
              </a:spcAft>
              <a:buClr>
                <a:schemeClr val="lt2"/>
              </a:buClr>
              <a:buSzPts val="2800"/>
              <a:buChar char="•"/>
            </a:pPr>
            <a:r>
              <a:rPr lang="en-US">
                <a:solidFill>
                  <a:schemeClr val="lt2"/>
                </a:solidFill>
                <a:latin typeface="Avenir"/>
                <a:ea typeface="Avenir"/>
                <a:cs typeface="Avenir"/>
                <a:sym typeface="Avenir"/>
              </a:rPr>
              <a:t>Smallholder or landless/tenant farmers, informal or wage-workers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venir"/>
              <a:buNone/>
            </a:pPr>
            <a:r>
              <a:rPr lang="en-US">
                <a:latin typeface="Avenir"/>
                <a:ea typeface="Avenir"/>
                <a:cs typeface="Avenir"/>
                <a:sym typeface="Avenir"/>
              </a:rPr>
              <a:t>PROJECT GOALS</a:t>
            </a:r>
            <a:endParaRPr>
              <a:latin typeface="Avenir"/>
              <a:ea typeface="Avenir"/>
              <a:cs typeface="Avenir"/>
              <a:sym typeface="Avenir"/>
            </a:endParaRPr>
          </a:p>
        </p:txBody>
      </p:sp>
      <p:sp>
        <p:nvSpPr>
          <p:cNvPr id="109" name="Google Shape;109;p4"/>
          <p:cNvSpPr txBox="1"/>
          <p:nvPr>
            <p:ph idx="1" type="body"/>
          </p:nvPr>
        </p:nvSpPr>
        <p:spPr>
          <a:xfrm>
            <a:off x="838200" y="1825625"/>
            <a:ext cx="10515600" cy="4351338"/>
          </a:xfrm>
          <a:prstGeom prst="rect">
            <a:avLst/>
          </a:prstGeom>
          <a:solidFill>
            <a:srgbClr val="F2F2F2"/>
          </a:solidFill>
          <a:ln>
            <a:noFill/>
          </a:ln>
        </p:spPr>
        <p:txBody>
          <a:bodyPr anchorCtr="0" anchor="t" bIns="45700" lIns="91425" spcFirstLastPara="1" rIns="91425" wrap="square" tIns="45700">
            <a:normAutofit/>
          </a:bodyPr>
          <a:lstStyle/>
          <a:p>
            <a:pPr indent="-127000" lvl="0" marL="228600" rtl="0" algn="l">
              <a:lnSpc>
                <a:spcPct val="90000"/>
              </a:lnSpc>
              <a:spcBef>
                <a:spcPts val="0"/>
              </a:spcBef>
              <a:spcAft>
                <a:spcPts val="0"/>
              </a:spcAft>
              <a:buClr>
                <a:schemeClr val="dk1"/>
              </a:buClr>
              <a:buSzPts val="1600"/>
              <a:buNone/>
            </a:pPr>
            <a:r>
              <a:t/>
            </a:r>
            <a:endParaRPr sz="1600">
              <a:solidFill>
                <a:schemeClr val="dk2"/>
              </a:solidFill>
              <a:latin typeface="Avenir"/>
              <a:ea typeface="Avenir"/>
              <a:cs typeface="Avenir"/>
              <a:sym typeface="Avenir"/>
            </a:endParaRPr>
          </a:p>
          <a:p>
            <a:pPr indent="-228600" lvl="0" marL="228600" rtl="0" algn="l">
              <a:lnSpc>
                <a:spcPct val="90000"/>
              </a:lnSpc>
              <a:spcBef>
                <a:spcPts val="1000"/>
              </a:spcBef>
              <a:spcAft>
                <a:spcPts val="0"/>
              </a:spcAft>
              <a:buClr>
                <a:schemeClr val="dk2"/>
              </a:buClr>
              <a:buSzPts val="2800"/>
              <a:buChar char="•"/>
            </a:pPr>
            <a:r>
              <a:rPr lang="en-US">
                <a:solidFill>
                  <a:schemeClr val="dk2"/>
                </a:solidFill>
                <a:latin typeface="Avenir"/>
                <a:ea typeface="Avenir"/>
                <a:cs typeface="Avenir"/>
                <a:sym typeface="Avenir"/>
              </a:rPr>
              <a:t>To support the right-holders and duty bearers in Cambodia, Ethiopia, Honduras, Uganda to better protect the rights of rural and peri-urban food producers living in those countries; and </a:t>
            </a:r>
            <a:endParaRPr/>
          </a:p>
          <a:p>
            <a:pPr indent="-127000" lvl="0" marL="228600" rtl="0" algn="l">
              <a:lnSpc>
                <a:spcPct val="90000"/>
              </a:lnSpc>
              <a:spcBef>
                <a:spcPts val="1000"/>
              </a:spcBef>
              <a:spcAft>
                <a:spcPts val="0"/>
              </a:spcAft>
              <a:buClr>
                <a:schemeClr val="dk1"/>
              </a:buClr>
              <a:buSzPts val="1600"/>
              <a:buNone/>
            </a:pPr>
            <a:r>
              <a:t/>
            </a:r>
            <a:endParaRPr sz="1600">
              <a:solidFill>
                <a:schemeClr val="dk2"/>
              </a:solidFill>
              <a:latin typeface="Avenir"/>
              <a:ea typeface="Avenir"/>
              <a:cs typeface="Avenir"/>
              <a:sym typeface="Avenir"/>
            </a:endParaRPr>
          </a:p>
          <a:p>
            <a:pPr indent="-228600" lvl="0" marL="228600" rtl="0" algn="l">
              <a:lnSpc>
                <a:spcPct val="90000"/>
              </a:lnSpc>
              <a:spcBef>
                <a:spcPts val="1000"/>
              </a:spcBef>
              <a:spcAft>
                <a:spcPts val="0"/>
              </a:spcAft>
              <a:buClr>
                <a:schemeClr val="dk2"/>
              </a:buClr>
              <a:buSzPts val="2800"/>
              <a:buChar char="•"/>
            </a:pPr>
            <a:r>
              <a:rPr lang="en-US">
                <a:solidFill>
                  <a:schemeClr val="dk2"/>
                </a:solidFill>
                <a:latin typeface="Avenir"/>
                <a:ea typeface="Avenir"/>
                <a:cs typeface="Avenir"/>
                <a:sym typeface="Avenir"/>
              </a:rPr>
              <a:t>To help improve their food security and well-being, through a more effective implementation of the UNDROP and the VGFSN, VGGT + VGRTF at sub-national, national, and international levels. </a:t>
            </a:r>
            <a:br>
              <a:rPr lang="en-US">
                <a:solidFill>
                  <a:schemeClr val="dk2"/>
                </a:solidFill>
                <a:latin typeface="Avenir"/>
                <a:ea typeface="Avenir"/>
                <a:cs typeface="Avenir"/>
                <a:sym typeface="Avenir"/>
              </a:rPr>
            </a:br>
            <a:endParaRPr>
              <a:solidFill>
                <a:schemeClr val="dk2"/>
              </a:solidFill>
              <a:latin typeface="Avenir"/>
              <a:ea typeface="Avenir"/>
              <a:cs typeface="Avenir"/>
              <a:sym typeface="Aveni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5" name="Shape 515"/>
        <p:cNvGrpSpPr/>
        <p:nvPr/>
      </p:nvGrpSpPr>
      <p:grpSpPr>
        <a:xfrm>
          <a:off x="0" y="0"/>
          <a:ext cx="0" cy="0"/>
          <a:chOff x="0" y="0"/>
          <a:chExt cx="0" cy="0"/>
        </a:xfrm>
      </p:grpSpPr>
      <p:sp>
        <p:nvSpPr>
          <p:cNvPr id="516" name="Google Shape;516;p31"/>
          <p:cNvSpPr/>
          <p:nvPr/>
        </p:nvSpPr>
        <p:spPr>
          <a:xfrm>
            <a:off x="0" y="0"/>
            <a:ext cx="12192000"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silhouette&#10;&#10;Description automatically generated" id="517" name="Google Shape;517;p31"/>
          <p:cNvPicPr preferRelativeResize="0"/>
          <p:nvPr/>
        </p:nvPicPr>
        <p:blipFill rotWithShape="1">
          <a:blip r:embed="rId3">
            <a:alphaModFix/>
          </a:blip>
          <a:srcRect b="14011" l="9670" r="14858" t="16529"/>
          <a:stretch/>
        </p:blipFill>
        <p:spPr>
          <a:xfrm>
            <a:off x="-48919" y="566561"/>
            <a:ext cx="6093723" cy="5608559"/>
          </a:xfrm>
          <a:prstGeom prst="rect">
            <a:avLst/>
          </a:prstGeom>
          <a:noFill/>
          <a:ln>
            <a:noFill/>
          </a:ln>
        </p:spPr>
      </p:pic>
      <p:sp>
        <p:nvSpPr>
          <p:cNvPr id="518" name="Google Shape;518;p31"/>
          <p:cNvSpPr/>
          <p:nvPr/>
        </p:nvSpPr>
        <p:spPr>
          <a:xfrm>
            <a:off x="0" y="-1"/>
            <a:ext cx="6232712" cy="6858000"/>
          </a:xfrm>
          <a:prstGeom prst="rect">
            <a:avLst/>
          </a:prstGeom>
          <a:solidFill>
            <a:schemeClr val="accen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31"/>
          <p:cNvSpPr txBox="1"/>
          <p:nvPr>
            <p:ph type="title"/>
          </p:nvPr>
        </p:nvSpPr>
        <p:spPr>
          <a:xfrm>
            <a:off x="674371" y="1046606"/>
            <a:ext cx="4875904" cy="5138923"/>
          </a:xfrm>
          <a:prstGeom prst="rect">
            <a:avLst/>
          </a:prstGeom>
          <a:solidFill>
            <a:srgbClr val="FFFFFF">
              <a:alpha val="29803"/>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Avenir"/>
              <a:buNone/>
            </a:pPr>
            <a:r>
              <a:rPr lang="en-US" sz="5400">
                <a:solidFill>
                  <a:schemeClr val="dk2"/>
                </a:solidFill>
                <a:latin typeface="Avenir"/>
                <a:ea typeface="Avenir"/>
                <a:cs typeface="Avenir"/>
                <a:sym typeface="Avenir"/>
              </a:rPr>
              <a:t>Key Food Systems Challenges in Ethiopia</a:t>
            </a:r>
            <a:endParaRPr sz="5400">
              <a:solidFill>
                <a:schemeClr val="dk2"/>
              </a:solidFill>
              <a:latin typeface="Avenir"/>
              <a:ea typeface="Avenir"/>
              <a:cs typeface="Avenir"/>
              <a:sym typeface="Avenir"/>
            </a:endParaRPr>
          </a:p>
        </p:txBody>
      </p:sp>
      <p:cxnSp>
        <p:nvCxnSpPr>
          <p:cNvPr id="520" name="Google Shape;520;p31"/>
          <p:cNvCxnSpPr/>
          <p:nvPr/>
        </p:nvCxnSpPr>
        <p:spPr>
          <a:xfrm flipH="1">
            <a:off x="732568" y="246028"/>
            <a:ext cx="255495" cy="546559"/>
          </a:xfrm>
          <a:prstGeom prst="straightConnector1">
            <a:avLst/>
          </a:prstGeom>
          <a:noFill/>
          <a:ln cap="flat" cmpd="sng" w="12700">
            <a:solidFill>
              <a:schemeClr val="dk2"/>
            </a:solidFill>
            <a:prstDash val="solid"/>
            <a:miter lim="800000"/>
            <a:headEnd len="sm" w="sm" type="none"/>
            <a:tailEnd len="sm" w="sm" type="none"/>
          </a:ln>
        </p:spPr>
      </p:cxnSp>
      <p:cxnSp>
        <p:nvCxnSpPr>
          <p:cNvPr id="521" name="Google Shape;521;p31"/>
          <p:cNvCxnSpPr/>
          <p:nvPr/>
        </p:nvCxnSpPr>
        <p:spPr>
          <a:xfrm rot="10800000">
            <a:off x="840441" y="6522756"/>
            <a:ext cx="10717187" cy="0"/>
          </a:xfrm>
          <a:prstGeom prst="straightConnector1">
            <a:avLst/>
          </a:prstGeom>
          <a:noFill/>
          <a:ln cap="sq" cmpd="sng" w="12700">
            <a:solidFill>
              <a:schemeClr val="dk2"/>
            </a:solidFill>
            <a:prstDash val="solid"/>
            <a:miter lim="800000"/>
            <a:headEnd len="sm" w="sm" type="none"/>
            <a:tailEnd len="sm" w="sm" type="none"/>
          </a:ln>
        </p:spPr>
      </p:cxnSp>
      <p:grpSp>
        <p:nvGrpSpPr>
          <p:cNvPr id="522" name="Google Shape;522;p31"/>
          <p:cNvGrpSpPr/>
          <p:nvPr/>
        </p:nvGrpSpPr>
        <p:grpSpPr>
          <a:xfrm>
            <a:off x="12829917" y="6400800"/>
            <a:ext cx="338328" cy="240175"/>
            <a:chOff x="4089400" y="933450"/>
            <a:chExt cx="338328" cy="341938"/>
          </a:xfrm>
        </p:grpSpPr>
        <p:cxnSp>
          <p:nvCxnSpPr>
            <p:cNvPr id="523" name="Google Shape;523;p31"/>
            <p:cNvCxnSpPr/>
            <p:nvPr/>
          </p:nvCxnSpPr>
          <p:spPr>
            <a:xfrm>
              <a:off x="4258564" y="933450"/>
              <a:ext cx="0" cy="341938"/>
            </a:xfrm>
            <a:prstGeom prst="straightConnector1">
              <a:avLst/>
            </a:prstGeom>
            <a:noFill/>
            <a:ln cap="flat" cmpd="sng" w="12700">
              <a:solidFill>
                <a:schemeClr val="dk2"/>
              </a:solidFill>
              <a:prstDash val="solid"/>
              <a:miter lim="800000"/>
              <a:headEnd len="sm" w="sm" type="none"/>
              <a:tailEnd len="sm" w="sm" type="none"/>
            </a:ln>
          </p:spPr>
        </p:cxnSp>
        <p:cxnSp>
          <p:nvCxnSpPr>
            <p:cNvPr id="524" name="Google Shape;524;p31"/>
            <p:cNvCxnSpPr/>
            <p:nvPr/>
          </p:nvCxnSpPr>
          <p:spPr>
            <a:xfrm>
              <a:off x="4089400" y="1104419"/>
              <a:ext cx="338328" cy="0"/>
            </a:xfrm>
            <a:prstGeom prst="straightConnector1">
              <a:avLst/>
            </a:prstGeom>
            <a:noFill/>
            <a:ln cap="flat" cmpd="sng" w="12700">
              <a:solidFill>
                <a:schemeClr val="dk2"/>
              </a:solidFill>
              <a:prstDash val="solid"/>
              <a:miter lim="800000"/>
              <a:headEnd len="sm" w="sm" type="none"/>
              <a:tailEnd len="sm" w="sm" type="none"/>
            </a:ln>
          </p:spPr>
        </p:cxnSp>
      </p:grpSp>
      <p:grpSp>
        <p:nvGrpSpPr>
          <p:cNvPr id="525" name="Google Shape;525;p31"/>
          <p:cNvGrpSpPr/>
          <p:nvPr/>
        </p:nvGrpSpPr>
        <p:grpSpPr>
          <a:xfrm>
            <a:off x="6241307" y="218574"/>
            <a:ext cx="5820487" cy="6527069"/>
            <a:chOff x="0" y="117118"/>
            <a:chExt cx="5820487" cy="6527069"/>
          </a:xfrm>
        </p:grpSpPr>
        <p:sp>
          <p:nvSpPr>
            <p:cNvPr id="526" name="Google Shape;526;p31"/>
            <p:cNvSpPr/>
            <p:nvPr/>
          </p:nvSpPr>
          <p:spPr>
            <a:xfrm>
              <a:off x="0" y="441838"/>
              <a:ext cx="5820487" cy="121275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1"/>
            <p:cNvSpPr txBox="1"/>
            <p:nvPr/>
          </p:nvSpPr>
          <p:spPr>
            <a:xfrm>
              <a:off x="0" y="441838"/>
              <a:ext cx="5820487" cy="1212750"/>
            </a:xfrm>
            <a:prstGeom prst="rect">
              <a:avLst/>
            </a:prstGeom>
            <a:noFill/>
            <a:ln>
              <a:noFill/>
            </a:ln>
          </p:spPr>
          <p:txBody>
            <a:bodyPr anchorCtr="0" anchor="t" bIns="156450" lIns="451725" spcFirstLastPara="1" rIns="451725" wrap="square" tIns="458200">
              <a:noAutofit/>
            </a:bodyPr>
            <a:lstStyle/>
            <a:p>
              <a:pPr indent="-228600" lvl="1" marL="228600" marR="0" rtl="0" algn="l">
                <a:lnSpc>
                  <a:spcPct val="90000"/>
                </a:lnSpc>
                <a:spcBef>
                  <a:spcPts val="0"/>
                </a:spcBef>
                <a:spcAft>
                  <a:spcPts val="0"/>
                </a:spcAft>
                <a:buClr>
                  <a:schemeClr val="dk1"/>
                </a:buClr>
                <a:buSzPts val="2200"/>
                <a:buFont typeface="Avenir"/>
                <a:buChar char="•"/>
              </a:pPr>
              <a:r>
                <a:rPr b="0" i="0" lang="en-US" sz="2200" u="none" cap="none" strike="noStrike">
                  <a:solidFill>
                    <a:schemeClr val="dk1"/>
                  </a:solidFill>
                  <a:latin typeface="Avenir"/>
                  <a:ea typeface="Avenir"/>
                  <a:cs typeface="Avenir"/>
                  <a:sym typeface="Avenir"/>
                </a:rPr>
                <a:t>Land</a:t>
              </a:r>
              <a:endParaRPr/>
            </a:p>
            <a:p>
              <a:pPr indent="-228600" lvl="1" marL="228600" marR="0" rtl="0" algn="l">
                <a:lnSpc>
                  <a:spcPct val="90000"/>
                </a:lnSpc>
                <a:spcBef>
                  <a:spcPts val="330"/>
                </a:spcBef>
                <a:spcAft>
                  <a:spcPts val="0"/>
                </a:spcAft>
                <a:buClr>
                  <a:schemeClr val="dk1"/>
                </a:buClr>
                <a:buSzPts val="2200"/>
                <a:buFont typeface="Avenir"/>
                <a:buChar char="•"/>
              </a:pPr>
              <a:r>
                <a:rPr b="0" i="0" lang="en-US" sz="2200" u="none" cap="none" strike="noStrike">
                  <a:solidFill>
                    <a:schemeClr val="dk1"/>
                  </a:solidFill>
                  <a:latin typeface="Avenir"/>
                  <a:ea typeface="Avenir"/>
                  <a:cs typeface="Avenir"/>
                  <a:sym typeface="Avenir"/>
                </a:rPr>
                <a:t>Affordable healthy diets</a:t>
              </a:r>
              <a:endParaRPr/>
            </a:p>
          </p:txBody>
        </p:sp>
        <p:sp>
          <p:nvSpPr>
            <p:cNvPr id="528" name="Google Shape;528;p31"/>
            <p:cNvSpPr/>
            <p:nvPr/>
          </p:nvSpPr>
          <p:spPr>
            <a:xfrm>
              <a:off x="291024" y="117118"/>
              <a:ext cx="4074340" cy="64944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1"/>
            <p:cNvSpPr txBox="1"/>
            <p:nvPr/>
          </p:nvSpPr>
          <p:spPr>
            <a:xfrm>
              <a:off x="322727" y="148821"/>
              <a:ext cx="4010934" cy="586034"/>
            </a:xfrm>
            <a:prstGeom prst="rect">
              <a:avLst/>
            </a:prstGeom>
            <a:noFill/>
            <a:ln>
              <a:noFill/>
            </a:ln>
          </p:spPr>
          <p:txBody>
            <a:bodyPr anchorCtr="0" anchor="ctr" bIns="0" lIns="154000" spcFirstLastPara="1" rIns="154000" wrap="square" tIns="0">
              <a:noAutofit/>
            </a:bodyPr>
            <a:lstStyle/>
            <a:p>
              <a:pPr indent="0" lvl="0" marL="0" marR="0" rtl="0" algn="l">
                <a:lnSpc>
                  <a:spcPct val="90000"/>
                </a:lnSpc>
                <a:spcBef>
                  <a:spcPts val="0"/>
                </a:spcBef>
                <a:spcAft>
                  <a:spcPts val="0"/>
                </a:spcAft>
                <a:buClr>
                  <a:schemeClr val="lt1"/>
                </a:buClr>
                <a:buSzPts val="2200"/>
                <a:buFont typeface="Avenir"/>
                <a:buNone/>
              </a:pPr>
              <a:r>
                <a:rPr lang="en-US" sz="2200">
                  <a:solidFill>
                    <a:schemeClr val="lt1"/>
                  </a:solidFill>
                  <a:latin typeface="Avenir"/>
                  <a:ea typeface="Avenir"/>
                  <a:cs typeface="Avenir"/>
                  <a:sym typeface="Avenir"/>
                </a:rPr>
                <a:t>Inadequate access to...</a:t>
              </a:r>
              <a:endParaRPr/>
            </a:p>
          </p:txBody>
        </p:sp>
        <p:sp>
          <p:nvSpPr>
            <p:cNvPr id="530" name="Google Shape;530;p31"/>
            <p:cNvSpPr/>
            <p:nvPr/>
          </p:nvSpPr>
          <p:spPr>
            <a:xfrm>
              <a:off x="0" y="2098108"/>
              <a:ext cx="5820487" cy="554399"/>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1"/>
            <p:cNvSpPr/>
            <p:nvPr/>
          </p:nvSpPr>
          <p:spPr>
            <a:xfrm>
              <a:off x="291024" y="1773388"/>
              <a:ext cx="4074340" cy="64944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1"/>
            <p:cNvSpPr txBox="1"/>
            <p:nvPr/>
          </p:nvSpPr>
          <p:spPr>
            <a:xfrm>
              <a:off x="322727" y="1805091"/>
              <a:ext cx="4010934" cy="586034"/>
            </a:xfrm>
            <a:prstGeom prst="rect">
              <a:avLst/>
            </a:prstGeom>
            <a:noFill/>
            <a:ln>
              <a:noFill/>
            </a:ln>
          </p:spPr>
          <p:txBody>
            <a:bodyPr anchorCtr="0" anchor="ctr" bIns="0" lIns="154000" spcFirstLastPara="1" rIns="154000" wrap="square" tIns="0">
              <a:noAutofit/>
            </a:bodyPr>
            <a:lstStyle/>
            <a:p>
              <a:pPr indent="0" lvl="0" marL="0" marR="0" rtl="0" algn="l">
                <a:lnSpc>
                  <a:spcPct val="90000"/>
                </a:lnSpc>
                <a:spcBef>
                  <a:spcPts val="0"/>
                </a:spcBef>
                <a:spcAft>
                  <a:spcPts val="0"/>
                </a:spcAft>
                <a:buClr>
                  <a:schemeClr val="lt1"/>
                </a:buClr>
                <a:buSzPts val="2200"/>
                <a:buFont typeface="Avenir"/>
                <a:buNone/>
              </a:pPr>
              <a:r>
                <a:rPr lang="en-US" sz="2200">
                  <a:solidFill>
                    <a:schemeClr val="lt1"/>
                  </a:solidFill>
                  <a:latin typeface="Avenir"/>
                  <a:ea typeface="Avenir"/>
                  <a:cs typeface="Avenir"/>
                  <a:sym typeface="Avenir"/>
                </a:rPr>
                <a:t>Heavy reliance on staple crop production &amp; monocropping</a:t>
              </a:r>
              <a:endParaRPr/>
            </a:p>
          </p:txBody>
        </p:sp>
        <p:sp>
          <p:nvSpPr>
            <p:cNvPr id="533" name="Google Shape;533;p31"/>
            <p:cNvSpPr/>
            <p:nvPr/>
          </p:nvSpPr>
          <p:spPr>
            <a:xfrm>
              <a:off x="0" y="3096028"/>
              <a:ext cx="5820487" cy="554399"/>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1"/>
            <p:cNvSpPr/>
            <p:nvPr/>
          </p:nvSpPr>
          <p:spPr>
            <a:xfrm>
              <a:off x="291024" y="2771308"/>
              <a:ext cx="4074340" cy="64944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1"/>
            <p:cNvSpPr txBox="1"/>
            <p:nvPr/>
          </p:nvSpPr>
          <p:spPr>
            <a:xfrm>
              <a:off x="322727" y="2803011"/>
              <a:ext cx="4010934" cy="586034"/>
            </a:xfrm>
            <a:prstGeom prst="rect">
              <a:avLst/>
            </a:prstGeom>
            <a:noFill/>
            <a:ln>
              <a:noFill/>
            </a:ln>
          </p:spPr>
          <p:txBody>
            <a:bodyPr anchorCtr="0" anchor="ctr" bIns="0" lIns="154000" spcFirstLastPara="1" rIns="154000" wrap="square" tIns="0">
              <a:noAutofit/>
            </a:bodyPr>
            <a:lstStyle/>
            <a:p>
              <a:pPr indent="0" lvl="0" marL="0" marR="0" rtl="0" algn="l">
                <a:lnSpc>
                  <a:spcPct val="90000"/>
                </a:lnSpc>
                <a:spcBef>
                  <a:spcPts val="0"/>
                </a:spcBef>
                <a:spcAft>
                  <a:spcPts val="0"/>
                </a:spcAft>
                <a:buClr>
                  <a:schemeClr val="lt1"/>
                </a:buClr>
                <a:buSzPts val="2200"/>
                <a:buFont typeface="Avenir"/>
                <a:buNone/>
              </a:pPr>
              <a:r>
                <a:rPr lang="en-US" sz="2200">
                  <a:solidFill>
                    <a:schemeClr val="lt1"/>
                  </a:solidFill>
                  <a:latin typeface="Avenir"/>
                  <a:ea typeface="Avenir"/>
                  <a:cs typeface="Avenir"/>
                  <a:sym typeface="Avenir"/>
                </a:rPr>
                <a:t>Inadequate agricultural sector growth</a:t>
              </a:r>
              <a:endParaRPr/>
            </a:p>
          </p:txBody>
        </p:sp>
        <p:sp>
          <p:nvSpPr>
            <p:cNvPr id="536" name="Google Shape;536;p31"/>
            <p:cNvSpPr/>
            <p:nvPr/>
          </p:nvSpPr>
          <p:spPr>
            <a:xfrm>
              <a:off x="0" y="4093948"/>
              <a:ext cx="5820487" cy="554399"/>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1"/>
            <p:cNvSpPr/>
            <p:nvPr/>
          </p:nvSpPr>
          <p:spPr>
            <a:xfrm>
              <a:off x="291024" y="3769228"/>
              <a:ext cx="4074340" cy="64944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1"/>
            <p:cNvSpPr txBox="1"/>
            <p:nvPr/>
          </p:nvSpPr>
          <p:spPr>
            <a:xfrm>
              <a:off x="322727" y="3800931"/>
              <a:ext cx="4010934" cy="586034"/>
            </a:xfrm>
            <a:prstGeom prst="rect">
              <a:avLst/>
            </a:prstGeom>
            <a:noFill/>
            <a:ln>
              <a:noFill/>
            </a:ln>
          </p:spPr>
          <p:txBody>
            <a:bodyPr anchorCtr="0" anchor="ctr" bIns="0" lIns="154000" spcFirstLastPara="1" rIns="154000" wrap="square" tIns="0">
              <a:noAutofit/>
            </a:bodyPr>
            <a:lstStyle/>
            <a:p>
              <a:pPr indent="0" lvl="0" marL="0" marR="0" rtl="0" algn="l">
                <a:lnSpc>
                  <a:spcPct val="90000"/>
                </a:lnSpc>
                <a:spcBef>
                  <a:spcPts val="0"/>
                </a:spcBef>
                <a:spcAft>
                  <a:spcPts val="0"/>
                </a:spcAft>
                <a:buClr>
                  <a:schemeClr val="lt1"/>
                </a:buClr>
                <a:buSzPts val="2200"/>
                <a:buFont typeface="Avenir"/>
                <a:buNone/>
              </a:pPr>
              <a:r>
                <a:rPr lang="en-US" sz="2200">
                  <a:solidFill>
                    <a:schemeClr val="lt1"/>
                  </a:solidFill>
                  <a:latin typeface="Avenir"/>
                  <a:ea typeface="Avenir"/>
                  <a:cs typeface="Avenir"/>
                  <a:sym typeface="Avenir"/>
                </a:rPr>
                <a:t>Weak market linkages</a:t>
              </a:r>
              <a:endParaRPr/>
            </a:p>
          </p:txBody>
        </p:sp>
        <p:sp>
          <p:nvSpPr>
            <p:cNvPr id="539" name="Google Shape;539;p31"/>
            <p:cNvSpPr/>
            <p:nvPr/>
          </p:nvSpPr>
          <p:spPr>
            <a:xfrm>
              <a:off x="0" y="5091868"/>
              <a:ext cx="5820487" cy="554399"/>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1"/>
            <p:cNvSpPr/>
            <p:nvPr/>
          </p:nvSpPr>
          <p:spPr>
            <a:xfrm>
              <a:off x="291024" y="4767148"/>
              <a:ext cx="4074340" cy="64944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1"/>
            <p:cNvSpPr txBox="1"/>
            <p:nvPr/>
          </p:nvSpPr>
          <p:spPr>
            <a:xfrm>
              <a:off x="322727" y="4798851"/>
              <a:ext cx="4010934" cy="586034"/>
            </a:xfrm>
            <a:prstGeom prst="rect">
              <a:avLst/>
            </a:prstGeom>
            <a:noFill/>
            <a:ln>
              <a:noFill/>
            </a:ln>
          </p:spPr>
          <p:txBody>
            <a:bodyPr anchorCtr="0" anchor="ctr" bIns="0" lIns="154000" spcFirstLastPara="1" rIns="154000" wrap="square" tIns="0">
              <a:noAutofit/>
            </a:bodyPr>
            <a:lstStyle/>
            <a:p>
              <a:pPr indent="0" lvl="0" marL="0" marR="0" rtl="0" algn="l">
                <a:lnSpc>
                  <a:spcPct val="90000"/>
                </a:lnSpc>
                <a:spcBef>
                  <a:spcPts val="0"/>
                </a:spcBef>
                <a:spcAft>
                  <a:spcPts val="0"/>
                </a:spcAft>
                <a:buClr>
                  <a:schemeClr val="lt1"/>
                </a:buClr>
                <a:buSzPts val="2200"/>
                <a:buFont typeface="Avenir"/>
                <a:buNone/>
              </a:pPr>
              <a:r>
                <a:rPr lang="en-US" sz="2200">
                  <a:solidFill>
                    <a:schemeClr val="lt1"/>
                  </a:solidFill>
                  <a:latin typeface="Avenir"/>
                  <a:ea typeface="Avenir"/>
                  <a:cs typeface="Avenir"/>
                  <a:sym typeface="Avenir"/>
                </a:rPr>
                <a:t>Inequity &amp; issues affecting marginalized communities</a:t>
              </a:r>
              <a:endParaRPr/>
            </a:p>
          </p:txBody>
        </p:sp>
        <p:sp>
          <p:nvSpPr>
            <p:cNvPr id="542" name="Google Shape;542;p31"/>
            <p:cNvSpPr/>
            <p:nvPr/>
          </p:nvSpPr>
          <p:spPr>
            <a:xfrm>
              <a:off x="0" y="6089788"/>
              <a:ext cx="5820487" cy="554399"/>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1"/>
            <p:cNvSpPr/>
            <p:nvPr/>
          </p:nvSpPr>
          <p:spPr>
            <a:xfrm>
              <a:off x="291024" y="5765068"/>
              <a:ext cx="4074340" cy="64944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1"/>
            <p:cNvSpPr txBox="1"/>
            <p:nvPr/>
          </p:nvSpPr>
          <p:spPr>
            <a:xfrm>
              <a:off x="322727" y="5796771"/>
              <a:ext cx="4010934" cy="586034"/>
            </a:xfrm>
            <a:prstGeom prst="rect">
              <a:avLst/>
            </a:prstGeom>
            <a:noFill/>
            <a:ln>
              <a:noFill/>
            </a:ln>
          </p:spPr>
          <p:txBody>
            <a:bodyPr anchorCtr="0" anchor="ctr" bIns="0" lIns="154000" spcFirstLastPara="1" rIns="154000" wrap="square" tIns="0">
              <a:noAutofit/>
            </a:bodyPr>
            <a:lstStyle/>
            <a:p>
              <a:pPr indent="0" lvl="0" marL="0" marR="0" rtl="0" algn="l">
                <a:lnSpc>
                  <a:spcPct val="90000"/>
                </a:lnSpc>
                <a:spcBef>
                  <a:spcPts val="0"/>
                </a:spcBef>
                <a:spcAft>
                  <a:spcPts val="0"/>
                </a:spcAft>
                <a:buClr>
                  <a:schemeClr val="lt1"/>
                </a:buClr>
                <a:buSzPts val="2200"/>
                <a:buFont typeface="Avenir"/>
                <a:buNone/>
              </a:pPr>
              <a:r>
                <a:rPr lang="en-US" sz="2200">
                  <a:solidFill>
                    <a:schemeClr val="lt1"/>
                  </a:solidFill>
                  <a:latin typeface="Avenir"/>
                  <a:ea typeface="Avenir"/>
                  <a:cs typeface="Avenir"/>
                  <a:sym typeface="Avenir"/>
                </a:rPr>
                <a:t>COVID-19-related issues</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descr="Text&#10;&#10;Description automatically generated with low confidence" id="549" name="Google Shape;549;p32"/>
          <p:cNvPicPr preferRelativeResize="0"/>
          <p:nvPr/>
        </p:nvPicPr>
        <p:blipFill rotWithShape="1">
          <a:blip r:embed="rId3">
            <a:alphaModFix/>
          </a:blip>
          <a:srcRect b="0" l="0" r="0" t="0"/>
          <a:stretch/>
        </p:blipFill>
        <p:spPr>
          <a:xfrm>
            <a:off x="844507" y="955021"/>
            <a:ext cx="10502986" cy="5771912"/>
          </a:xfrm>
          <a:prstGeom prst="rect">
            <a:avLst/>
          </a:prstGeom>
          <a:noFill/>
          <a:ln>
            <a:noFill/>
          </a:ln>
        </p:spPr>
      </p:pic>
      <p:sp>
        <p:nvSpPr>
          <p:cNvPr id="550" name="Google Shape;550;p32"/>
          <p:cNvSpPr txBox="1"/>
          <p:nvPr/>
        </p:nvSpPr>
        <p:spPr>
          <a:xfrm>
            <a:off x="2187146" y="247135"/>
            <a:ext cx="764883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lt2"/>
                </a:solidFill>
                <a:latin typeface="Avenir"/>
                <a:ea typeface="Avenir"/>
                <a:cs typeface="Avenir"/>
                <a:sym typeface="Avenir"/>
              </a:rPr>
              <a:t>ETHIOPIA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descr="A picture containing graphical user interface&#10;&#10;Description automatically generated" id="555" name="Google Shape;555;p33"/>
          <p:cNvPicPr preferRelativeResize="0"/>
          <p:nvPr/>
        </p:nvPicPr>
        <p:blipFill rotWithShape="1">
          <a:blip r:embed="rId3">
            <a:alphaModFix/>
          </a:blip>
          <a:srcRect b="0" l="0" r="0" t="0"/>
          <a:stretch/>
        </p:blipFill>
        <p:spPr>
          <a:xfrm>
            <a:off x="1919562" y="256403"/>
            <a:ext cx="10272438" cy="6345194"/>
          </a:xfrm>
          <a:prstGeom prst="rect">
            <a:avLst/>
          </a:prstGeom>
          <a:noFill/>
          <a:ln>
            <a:noFill/>
          </a:ln>
        </p:spPr>
      </p:pic>
      <p:sp>
        <p:nvSpPr>
          <p:cNvPr id="556" name="Google Shape;556;p33"/>
          <p:cNvSpPr txBox="1"/>
          <p:nvPr/>
        </p:nvSpPr>
        <p:spPr>
          <a:xfrm rot="-5400000">
            <a:off x="-1940278" y="2721113"/>
            <a:ext cx="6141309" cy="14157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2"/>
                </a:solidFill>
                <a:latin typeface="Avenir"/>
                <a:ea typeface="Avenir"/>
                <a:cs typeface="Avenir"/>
                <a:sym typeface="Avenir"/>
              </a:rPr>
              <a:t>ETHIOPIA</a:t>
            </a:r>
            <a:endParaRPr/>
          </a:p>
          <a:p>
            <a:pPr indent="0" lvl="0" marL="0" marR="0" rtl="0" algn="l">
              <a:spcBef>
                <a:spcPts val="0"/>
              </a:spcBef>
              <a:spcAft>
                <a:spcPts val="0"/>
              </a:spcAft>
              <a:buNone/>
            </a:pPr>
            <a:r>
              <a:rPr lang="en-US" sz="4000">
                <a:solidFill>
                  <a:schemeClr val="lt2"/>
                </a:solidFill>
                <a:latin typeface="Avenir"/>
                <a:ea typeface="Avenir"/>
                <a:cs typeface="Avenir"/>
                <a:sym typeface="Avenir"/>
              </a:rPr>
              <a:t>(gender analysis)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descr="A picture containing outdoor, tree, herd, mammal&#10;&#10;Description automatically generated" id="562" name="Google Shape;562;p34"/>
          <p:cNvPicPr preferRelativeResize="0"/>
          <p:nvPr/>
        </p:nvPicPr>
        <p:blipFill rotWithShape="1">
          <a:blip r:embed="rId3">
            <a:alphaModFix/>
          </a:blip>
          <a:srcRect b="0" l="23690" r="0" t="0"/>
          <a:stretch/>
        </p:blipFill>
        <p:spPr>
          <a:xfrm>
            <a:off x="-1" y="-1"/>
            <a:ext cx="10132541" cy="6881099"/>
          </a:xfrm>
          <a:prstGeom prst="rect">
            <a:avLst/>
          </a:prstGeom>
          <a:noFill/>
          <a:ln>
            <a:noFill/>
          </a:ln>
        </p:spPr>
      </p:pic>
      <p:sp>
        <p:nvSpPr>
          <p:cNvPr id="563" name="Google Shape;563;p34"/>
          <p:cNvSpPr txBox="1"/>
          <p:nvPr/>
        </p:nvSpPr>
        <p:spPr>
          <a:xfrm>
            <a:off x="4658497" y="1690687"/>
            <a:ext cx="6695302" cy="4486275"/>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lt2"/>
              </a:solidFill>
              <a:latin typeface="Avenir"/>
              <a:ea typeface="Avenir"/>
              <a:cs typeface="Avenir"/>
              <a:sym typeface="Avenir"/>
            </a:endParaRPr>
          </a:p>
        </p:txBody>
      </p:sp>
      <p:sp>
        <p:nvSpPr>
          <p:cNvPr id="564" name="Google Shape;564;p34"/>
          <p:cNvSpPr/>
          <p:nvPr/>
        </p:nvSpPr>
        <p:spPr>
          <a:xfrm>
            <a:off x="3048001" y="0"/>
            <a:ext cx="9143999" cy="6857999"/>
          </a:xfrm>
          <a:prstGeom prst="rect">
            <a:avLst/>
          </a:prstGeom>
          <a:solidFill>
            <a:srgbClr val="F2F2F2">
              <a:alpha val="5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34"/>
          <p:cNvSpPr txBox="1"/>
          <p:nvPr/>
        </p:nvSpPr>
        <p:spPr>
          <a:xfrm>
            <a:off x="3867664" y="463979"/>
            <a:ext cx="7745628" cy="1325563"/>
          </a:xfrm>
          <a:prstGeom prst="rect">
            <a:avLst/>
          </a:prstGeom>
          <a:solidFill>
            <a:schemeClr val="lt1"/>
          </a:solid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lt2"/>
              </a:solidFill>
              <a:latin typeface="Calibri"/>
              <a:ea typeface="Calibri"/>
              <a:cs typeface="Calibri"/>
              <a:sym typeface="Calibri"/>
            </a:endParaRPr>
          </a:p>
          <a:p>
            <a:pPr indent="0" lvl="0" marL="0" marR="0" rtl="0" algn="ctr">
              <a:lnSpc>
                <a:spcPct val="90000"/>
              </a:lnSpc>
              <a:spcBef>
                <a:spcPts val="0"/>
              </a:spcBef>
              <a:spcAft>
                <a:spcPts val="0"/>
              </a:spcAft>
              <a:buClr>
                <a:schemeClr val="lt2"/>
              </a:buClr>
              <a:buSzPts val="4000"/>
              <a:buFont typeface="Calibri"/>
              <a:buNone/>
            </a:pPr>
            <a:r>
              <a:rPr lang="en-US" sz="4000">
                <a:solidFill>
                  <a:schemeClr val="lt2"/>
                </a:solidFill>
                <a:latin typeface="Calibri"/>
                <a:ea typeface="Calibri"/>
                <a:cs typeface="Calibri"/>
                <a:sym typeface="Calibri"/>
              </a:rPr>
              <a:t>POPULATIONS TO CONSIDER</a:t>
            </a:r>
            <a:endParaRPr/>
          </a:p>
        </p:txBody>
      </p:sp>
      <p:sp>
        <p:nvSpPr>
          <p:cNvPr id="566" name="Google Shape;566;p34"/>
          <p:cNvSpPr txBox="1"/>
          <p:nvPr/>
        </p:nvSpPr>
        <p:spPr>
          <a:xfrm>
            <a:off x="3867664" y="1789542"/>
            <a:ext cx="7745628" cy="4486275"/>
          </a:xfrm>
          <a:prstGeom prst="rect">
            <a:avLst/>
          </a:prstGeom>
          <a:solidFill>
            <a:schemeClr val="lt1"/>
          </a:solidFill>
          <a:ln>
            <a:noFill/>
          </a:ln>
        </p:spPr>
        <p:txBody>
          <a:bodyPr anchorCtr="0" anchor="t" bIns="45700" lIns="91425" spcFirstLastPara="1" rIns="91425" wrap="square" tIns="45700">
            <a:noAutofit/>
          </a:bodyPr>
          <a:lstStyle/>
          <a:p>
            <a:pPr indent="-228600" lvl="0" marL="731520" marR="0" rtl="0" algn="l">
              <a:lnSpc>
                <a:spcPct val="90000"/>
              </a:lnSpc>
              <a:spcBef>
                <a:spcPts val="0"/>
              </a:spcBef>
              <a:spcAft>
                <a:spcPts val="0"/>
              </a:spcAft>
              <a:buClr>
                <a:schemeClr val="lt2"/>
              </a:buClr>
              <a:buSzPts val="2800"/>
              <a:buFont typeface="Arial"/>
              <a:buChar char="•"/>
            </a:pPr>
            <a:r>
              <a:rPr lang="en-US" sz="2800">
                <a:solidFill>
                  <a:schemeClr val="lt2"/>
                </a:solidFill>
                <a:latin typeface="Avenir"/>
                <a:ea typeface="Avenir"/>
                <a:cs typeface="Avenir"/>
                <a:sym typeface="Avenir"/>
              </a:rPr>
              <a:t>Women</a:t>
            </a:r>
            <a:endParaRPr/>
          </a:p>
          <a:p>
            <a:pPr indent="0" lvl="1" marL="73152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lt2"/>
              </a:solidFill>
              <a:latin typeface="Avenir"/>
              <a:ea typeface="Avenir"/>
              <a:cs typeface="Avenir"/>
              <a:sym typeface="Avenir"/>
            </a:endParaRPr>
          </a:p>
          <a:p>
            <a:pPr indent="-228600" lvl="0" marL="731520" marR="0" rtl="0" algn="l">
              <a:lnSpc>
                <a:spcPct val="90000"/>
              </a:lnSpc>
              <a:spcBef>
                <a:spcPts val="1000"/>
              </a:spcBef>
              <a:spcAft>
                <a:spcPts val="0"/>
              </a:spcAft>
              <a:buClr>
                <a:schemeClr val="lt2"/>
              </a:buClr>
              <a:buSzPts val="2800"/>
              <a:buFont typeface="Arial"/>
              <a:buChar char="•"/>
            </a:pPr>
            <a:r>
              <a:rPr lang="en-US" sz="2800">
                <a:solidFill>
                  <a:schemeClr val="lt2"/>
                </a:solidFill>
                <a:latin typeface="Avenir"/>
                <a:ea typeface="Avenir"/>
                <a:cs typeface="Avenir"/>
                <a:sym typeface="Avenir"/>
              </a:rPr>
              <a:t>Youth</a:t>
            </a:r>
            <a:endParaRPr/>
          </a:p>
          <a:p>
            <a:pPr indent="0" lvl="1" marL="73152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lt2"/>
              </a:solidFill>
              <a:latin typeface="Avenir"/>
              <a:ea typeface="Avenir"/>
              <a:cs typeface="Avenir"/>
              <a:sym typeface="Avenir"/>
            </a:endParaRPr>
          </a:p>
          <a:p>
            <a:pPr indent="-228600" lvl="0" marL="731520" marR="0" rtl="0" algn="l">
              <a:lnSpc>
                <a:spcPct val="90000"/>
              </a:lnSpc>
              <a:spcBef>
                <a:spcPts val="1000"/>
              </a:spcBef>
              <a:spcAft>
                <a:spcPts val="0"/>
              </a:spcAft>
              <a:buClr>
                <a:schemeClr val="lt2"/>
              </a:buClr>
              <a:buSzPts val="2800"/>
              <a:buFont typeface="Arial"/>
              <a:buChar char="•"/>
            </a:pPr>
            <a:r>
              <a:rPr lang="en-US" sz="2800">
                <a:solidFill>
                  <a:schemeClr val="lt2"/>
                </a:solidFill>
                <a:latin typeface="Avenir"/>
                <a:ea typeface="Avenir"/>
                <a:cs typeface="Avenir"/>
                <a:sym typeface="Avenir"/>
              </a:rPr>
              <a:t>Pastoralists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0" name="Shape 570"/>
        <p:cNvGrpSpPr/>
        <p:nvPr/>
      </p:nvGrpSpPr>
      <p:grpSpPr>
        <a:xfrm>
          <a:off x="0" y="0"/>
          <a:ext cx="0" cy="0"/>
          <a:chOff x="0" y="0"/>
          <a:chExt cx="0" cy="0"/>
        </a:xfrm>
      </p:grpSpPr>
      <p:sp>
        <p:nvSpPr>
          <p:cNvPr id="571" name="Google Shape;571;p35"/>
          <p:cNvSpPr/>
          <p:nvPr/>
        </p:nvSpPr>
        <p:spPr>
          <a:xfrm>
            <a:off x="0" y="0"/>
            <a:ext cx="12192000"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silhouette&#10;&#10;Description automatically generated" id="572" name="Google Shape;572;p35"/>
          <p:cNvPicPr preferRelativeResize="0"/>
          <p:nvPr/>
        </p:nvPicPr>
        <p:blipFill rotWithShape="1">
          <a:blip r:embed="rId3">
            <a:alphaModFix/>
          </a:blip>
          <a:srcRect b="18402" l="16319" r="3818" t="17708"/>
          <a:stretch/>
        </p:blipFill>
        <p:spPr>
          <a:xfrm>
            <a:off x="-333375" y="476250"/>
            <a:ext cx="6896104" cy="5514979"/>
          </a:xfrm>
          <a:prstGeom prst="rect">
            <a:avLst/>
          </a:prstGeom>
          <a:noFill/>
          <a:ln>
            <a:noFill/>
          </a:ln>
        </p:spPr>
      </p:pic>
      <p:sp>
        <p:nvSpPr>
          <p:cNvPr id="573" name="Google Shape;573;p35"/>
          <p:cNvSpPr/>
          <p:nvPr/>
        </p:nvSpPr>
        <p:spPr>
          <a:xfrm>
            <a:off x="0" y="-1"/>
            <a:ext cx="6232712" cy="6858000"/>
          </a:xfrm>
          <a:prstGeom prst="rect">
            <a:avLst/>
          </a:prstGeom>
          <a:solidFill>
            <a:schemeClr val="accen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35"/>
          <p:cNvSpPr txBox="1"/>
          <p:nvPr>
            <p:ph type="title"/>
          </p:nvPr>
        </p:nvSpPr>
        <p:spPr>
          <a:xfrm>
            <a:off x="750106" y="910236"/>
            <a:ext cx="4875904" cy="5138923"/>
          </a:xfrm>
          <a:prstGeom prst="rect">
            <a:avLst/>
          </a:prstGeom>
          <a:solidFill>
            <a:srgbClr val="FFFFFF">
              <a:alpha val="29803"/>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Avenir"/>
              <a:buNone/>
            </a:pPr>
            <a:r>
              <a:rPr lang="en-US" sz="5400">
                <a:solidFill>
                  <a:schemeClr val="dk2"/>
                </a:solidFill>
                <a:latin typeface="Avenir"/>
                <a:ea typeface="Avenir"/>
                <a:cs typeface="Avenir"/>
                <a:sym typeface="Avenir"/>
              </a:rPr>
              <a:t>Key Food Systems Challenges in Honduras</a:t>
            </a:r>
            <a:endParaRPr sz="5400">
              <a:solidFill>
                <a:schemeClr val="dk2"/>
              </a:solidFill>
              <a:latin typeface="Avenir"/>
              <a:ea typeface="Avenir"/>
              <a:cs typeface="Avenir"/>
              <a:sym typeface="Avenir"/>
            </a:endParaRPr>
          </a:p>
        </p:txBody>
      </p:sp>
      <p:cxnSp>
        <p:nvCxnSpPr>
          <p:cNvPr id="575" name="Google Shape;575;p35"/>
          <p:cNvCxnSpPr/>
          <p:nvPr/>
        </p:nvCxnSpPr>
        <p:spPr>
          <a:xfrm flipH="1">
            <a:off x="732568" y="246028"/>
            <a:ext cx="255495" cy="546559"/>
          </a:xfrm>
          <a:prstGeom prst="straightConnector1">
            <a:avLst/>
          </a:prstGeom>
          <a:noFill/>
          <a:ln cap="flat" cmpd="sng" w="12700">
            <a:solidFill>
              <a:schemeClr val="dk2"/>
            </a:solidFill>
            <a:prstDash val="solid"/>
            <a:miter lim="800000"/>
            <a:headEnd len="sm" w="sm" type="none"/>
            <a:tailEnd len="sm" w="sm" type="none"/>
          </a:ln>
        </p:spPr>
      </p:cxnSp>
      <p:cxnSp>
        <p:nvCxnSpPr>
          <p:cNvPr id="576" name="Google Shape;576;p35"/>
          <p:cNvCxnSpPr/>
          <p:nvPr/>
        </p:nvCxnSpPr>
        <p:spPr>
          <a:xfrm rot="10800000">
            <a:off x="840441" y="6522756"/>
            <a:ext cx="10717187" cy="0"/>
          </a:xfrm>
          <a:prstGeom prst="straightConnector1">
            <a:avLst/>
          </a:prstGeom>
          <a:noFill/>
          <a:ln cap="sq" cmpd="sng" w="12700">
            <a:solidFill>
              <a:schemeClr val="dk2"/>
            </a:solidFill>
            <a:prstDash val="solid"/>
            <a:miter lim="800000"/>
            <a:headEnd len="sm" w="sm" type="none"/>
            <a:tailEnd len="sm" w="sm" type="none"/>
          </a:ln>
        </p:spPr>
      </p:cxnSp>
      <p:grpSp>
        <p:nvGrpSpPr>
          <p:cNvPr id="577" name="Google Shape;577;p35"/>
          <p:cNvGrpSpPr/>
          <p:nvPr/>
        </p:nvGrpSpPr>
        <p:grpSpPr>
          <a:xfrm>
            <a:off x="12829917" y="6400800"/>
            <a:ext cx="338328" cy="240175"/>
            <a:chOff x="4089400" y="933450"/>
            <a:chExt cx="338328" cy="341938"/>
          </a:xfrm>
        </p:grpSpPr>
        <p:cxnSp>
          <p:nvCxnSpPr>
            <p:cNvPr id="578" name="Google Shape;578;p35"/>
            <p:cNvCxnSpPr/>
            <p:nvPr/>
          </p:nvCxnSpPr>
          <p:spPr>
            <a:xfrm>
              <a:off x="4258564" y="933450"/>
              <a:ext cx="0" cy="341938"/>
            </a:xfrm>
            <a:prstGeom prst="straightConnector1">
              <a:avLst/>
            </a:prstGeom>
            <a:noFill/>
            <a:ln cap="flat" cmpd="sng" w="12700">
              <a:solidFill>
                <a:schemeClr val="dk2"/>
              </a:solidFill>
              <a:prstDash val="solid"/>
              <a:miter lim="800000"/>
              <a:headEnd len="sm" w="sm" type="none"/>
              <a:tailEnd len="sm" w="sm" type="none"/>
            </a:ln>
          </p:spPr>
        </p:cxnSp>
        <p:cxnSp>
          <p:nvCxnSpPr>
            <p:cNvPr id="579" name="Google Shape;579;p35"/>
            <p:cNvCxnSpPr/>
            <p:nvPr/>
          </p:nvCxnSpPr>
          <p:spPr>
            <a:xfrm>
              <a:off x="4089400" y="1104419"/>
              <a:ext cx="338328" cy="0"/>
            </a:xfrm>
            <a:prstGeom prst="straightConnector1">
              <a:avLst/>
            </a:prstGeom>
            <a:noFill/>
            <a:ln cap="flat" cmpd="sng" w="12700">
              <a:solidFill>
                <a:schemeClr val="dk2"/>
              </a:solidFill>
              <a:prstDash val="solid"/>
              <a:miter lim="800000"/>
              <a:headEnd len="sm" w="sm" type="none"/>
              <a:tailEnd len="sm" w="sm" type="none"/>
            </a:ln>
          </p:spPr>
        </p:cxnSp>
      </p:grpSp>
      <p:grpSp>
        <p:nvGrpSpPr>
          <p:cNvPr id="580" name="Google Shape;580;p35"/>
          <p:cNvGrpSpPr/>
          <p:nvPr/>
        </p:nvGrpSpPr>
        <p:grpSpPr>
          <a:xfrm>
            <a:off x="6361049" y="253834"/>
            <a:ext cx="5831373" cy="6554520"/>
            <a:chOff x="0" y="54407"/>
            <a:chExt cx="5831373" cy="6554520"/>
          </a:xfrm>
        </p:grpSpPr>
        <p:sp>
          <p:nvSpPr>
            <p:cNvPr id="581" name="Google Shape;581;p35"/>
            <p:cNvSpPr/>
            <p:nvPr/>
          </p:nvSpPr>
          <p:spPr>
            <a:xfrm>
              <a:off x="0" y="364367"/>
              <a:ext cx="5831373" cy="5292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5"/>
            <p:cNvSpPr/>
            <p:nvPr/>
          </p:nvSpPr>
          <p:spPr>
            <a:xfrm>
              <a:off x="291568" y="54407"/>
              <a:ext cx="4081961" cy="6199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5"/>
            <p:cNvSpPr txBox="1"/>
            <p:nvPr/>
          </p:nvSpPr>
          <p:spPr>
            <a:xfrm>
              <a:off x="321830" y="84669"/>
              <a:ext cx="4021437" cy="559396"/>
            </a:xfrm>
            <a:prstGeom prst="rect">
              <a:avLst/>
            </a:prstGeom>
            <a:noFill/>
            <a:ln>
              <a:noFill/>
            </a:ln>
          </p:spPr>
          <p:txBody>
            <a:bodyPr anchorCtr="0" anchor="ctr" bIns="0" lIns="154275" spcFirstLastPara="1" rIns="154275" wrap="square" tIns="0">
              <a:noAutofit/>
            </a:bodyPr>
            <a:lstStyle/>
            <a:p>
              <a:pPr indent="0" lvl="0" marL="0" marR="0" rtl="0" algn="l">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Climate change</a:t>
              </a:r>
              <a:endParaRPr/>
            </a:p>
          </p:txBody>
        </p:sp>
        <p:sp>
          <p:nvSpPr>
            <p:cNvPr id="584" name="Google Shape;584;p35"/>
            <p:cNvSpPr/>
            <p:nvPr/>
          </p:nvSpPr>
          <p:spPr>
            <a:xfrm>
              <a:off x="0" y="1316927"/>
              <a:ext cx="5831373" cy="5292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5"/>
            <p:cNvSpPr/>
            <p:nvPr/>
          </p:nvSpPr>
          <p:spPr>
            <a:xfrm>
              <a:off x="291568" y="1006967"/>
              <a:ext cx="4081961" cy="6199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5"/>
            <p:cNvSpPr txBox="1"/>
            <p:nvPr/>
          </p:nvSpPr>
          <p:spPr>
            <a:xfrm>
              <a:off x="321830" y="1037229"/>
              <a:ext cx="4021437" cy="559396"/>
            </a:xfrm>
            <a:prstGeom prst="rect">
              <a:avLst/>
            </a:prstGeom>
            <a:noFill/>
            <a:ln>
              <a:noFill/>
            </a:ln>
          </p:spPr>
          <p:txBody>
            <a:bodyPr anchorCtr="0" anchor="ctr" bIns="0" lIns="154275" spcFirstLastPara="1" rIns="154275" wrap="square" tIns="0">
              <a:noAutofit/>
            </a:bodyPr>
            <a:lstStyle/>
            <a:p>
              <a:pPr indent="0" lvl="0" marL="0" marR="0" rtl="0" algn="l">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Inadequate access to affordable healthy diets</a:t>
              </a:r>
              <a:endParaRPr/>
            </a:p>
          </p:txBody>
        </p:sp>
        <p:sp>
          <p:nvSpPr>
            <p:cNvPr id="587" name="Google Shape;587;p35"/>
            <p:cNvSpPr/>
            <p:nvPr/>
          </p:nvSpPr>
          <p:spPr>
            <a:xfrm>
              <a:off x="0" y="2269487"/>
              <a:ext cx="5831373" cy="5292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5"/>
            <p:cNvSpPr/>
            <p:nvPr/>
          </p:nvSpPr>
          <p:spPr>
            <a:xfrm>
              <a:off x="291568" y="1959527"/>
              <a:ext cx="4081961" cy="6199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5"/>
            <p:cNvSpPr txBox="1"/>
            <p:nvPr/>
          </p:nvSpPr>
          <p:spPr>
            <a:xfrm>
              <a:off x="321830" y="1989789"/>
              <a:ext cx="4021437" cy="559396"/>
            </a:xfrm>
            <a:prstGeom prst="rect">
              <a:avLst/>
            </a:prstGeom>
            <a:noFill/>
            <a:ln>
              <a:noFill/>
            </a:ln>
          </p:spPr>
          <p:txBody>
            <a:bodyPr anchorCtr="0" anchor="ctr" bIns="0" lIns="154275" spcFirstLastPara="1" rIns="154275" wrap="square" tIns="0">
              <a:noAutofit/>
            </a:bodyPr>
            <a:lstStyle/>
            <a:p>
              <a:pPr indent="0" lvl="0" marL="0" marR="0" rtl="0" algn="l">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Gender-related issues</a:t>
              </a:r>
              <a:endParaRPr/>
            </a:p>
          </p:txBody>
        </p:sp>
        <p:sp>
          <p:nvSpPr>
            <p:cNvPr id="590" name="Google Shape;590;p35"/>
            <p:cNvSpPr/>
            <p:nvPr/>
          </p:nvSpPr>
          <p:spPr>
            <a:xfrm>
              <a:off x="0" y="3222047"/>
              <a:ext cx="5831373" cy="5292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5"/>
            <p:cNvSpPr/>
            <p:nvPr/>
          </p:nvSpPr>
          <p:spPr>
            <a:xfrm>
              <a:off x="291568" y="2912087"/>
              <a:ext cx="4081961" cy="6199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5"/>
            <p:cNvSpPr txBox="1"/>
            <p:nvPr/>
          </p:nvSpPr>
          <p:spPr>
            <a:xfrm>
              <a:off x="321830" y="2942349"/>
              <a:ext cx="4021437" cy="559396"/>
            </a:xfrm>
            <a:prstGeom prst="rect">
              <a:avLst/>
            </a:prstGeom>
            <a:noFill/>
            <a:ln>
              <a:noFill/>
            </a:ln>
          </p:spPr>
          <p:txBody>
            <a:bodyPr anchorCtr="0" anchor="ctr" bIns="0" lIns="154275" spcFirstLastPara="1" rIns="154275" wrap="square" tIns="0">
              <a:noAutofit/>
            </a:bodyPr>
            <a:lstStyle/>
            <a:p>
              <a:pPr indent="0" lvl="0" marL="0" marR="0" rtl="0" algn="l">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Inadequate food safety mechanisms &amp; enforcement</a:t>
              </a:r>
              <a:endParaRPr/>
            </a:p>
          </p:txBody>
        </p:sp>
        <p:sp>
          <p:nvSpPr>
            <p:cNvPr id="593" name="Google Shape;593;p35"/>
            <p:cNvSpPr/>
            <p:nvPr/>
          </p:nvSpPr>
          <p:spPr>
            <a:xfrm>
              <a:off x="0" y="4174607"/>
              <a:ext cx="5831373" cy="5292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5"/>
            <p:cNvSpPr/>
            <p:nvPr/>
          </p:nvSpPr>
          <p:spPr>
            <a:xfrm>
              <a:off x="291568" y="3864647"/>
              <a:ext cx="4081961" cy="6199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5"/>
            <p:cNvSpPr txBox="1"/>
            <p:nvPr/>
          </p:nvSpPr>
          <p:spPr>
            <a:xfrm>
              <a:off x="321830" y="3894909"/>
              <a:ext cx="4021437" cy="559396"/>
            </a:xfrm>
            <a:prstGeom prst="rect">
              <a:avLst/>
            </a:prstGeom>
            <a:noFill/>
            <a:ln>
              <a:noFill/>
            </a:ln>
          </p:spPr>
          <p:txBody>
            <a:bodyPr anchorCtr="0" anchor="ctr" bIns="0" lIns="154275" spcFirstLastPara="1" rIns="154275" wrap="square" tIns="0">
              <a:noAutofit/>
            </a:bodyPr>
            <a:lstStyle/>
            <a:p>
              <a:pPr indent="0" lvl="0" marL="0" marR="0" rtl="0" algn="l">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Weak market linkages &amp; supply chains</a:t>
              </a:r>
              <a:endParaRPr/>
            </a:p>
          </p:txBody>
        </p:sp>
        <p:sp>
          <p:nvSpPr>
            <p:cNvPr id="596" name="Google Shape;596;p35"/>
            <p:cNvSpPr/>
            <p:nvPr/>
          </p:nvSpPr>
          <p:spPr>
            <a:xfrm>
              <a:off x="0" y="5127167"/>
              <a:ext cx="5831373" cy="5292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5"/>
            <p:cNvSpPr/>
            <p:nvPr/>
          </p:nvSpPr>
          <p:spPr>
            <a:xfrm>
              <a:off x="291568" y="4817207"/>
              <a:ext cx="4081961" cy="6199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5"/>
            <p:cNvSpPr txBox="1"/>
            <p:nvPr/>
          </p:nvSpPr>
          <p:spPr>
            <a:xfrm>
              <a:off x="321830" y="4847469"/>
              <a:ext cx="4021437" cy="559396"/>
            </a:xfrm>
            <a:prstGeom prst="rect">
              <a:avLst/>
            </a:prstGeom>
            <a:noFill/>
            <a:ln>
              <a:noFill/>
            </a:ln>
          </p:spPr>
          <p:txBody>
            <a:bodyPr anchorCtr="0" anchor="ctr" bIns="0" lIns="154275" spcFirstLastPara="1" rIns="154275" wrap="square" tIns="0">
              <a:noAutofit/>
            </a:bodyPr>
            <a:lstStyle/>
            <a:p>
              <a:pPr indent="0" lvl="0" marL="0" marR="0" rtl="0" algn="l">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Inequity &amp; issues affecting marginalized communities</a:t>
              </a:r>
              <a:endParaRPr/>
            </a:p>
          </p:txBody>
        </p:sp>
        <p:sp>
          <p:nvSpPr>
            <p:cNvPr id="599" name="Google Shape;599;p35"/>
            <p:cNvSpPr/>
            <p:nvPr/>
          </p:nvSpPr>
          <p:spPr>
            <a:xfrm>
              <a:off x="0" y="6079727"/>
              <a:ext cx="5831373" cy="5292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5"/>
            <p:cNvSpPr/>
            <p:nvPr/>
          </p:nvSpPr>
          <p:spPr>
            <a:xfrm>
              <a:off x="291568" y="5769767"/>
              <a:ext cx="4081961" cy="619920"/>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5"/>
            <p:cNvSpPr txBox="1"/>
            <p:nvPr/>
          </p:nvSpPr>
          <p:spPr>
            <a:xfrm>
              <a:off x="321830" y="5800029"/>
              <a:ext cx="4021437" cy="559396"/>
            </a:xfrm>
            <a:prstGeom prst="rect">
              <a:avLst/>
            </a:prstGeom>
            <a:noFill/>
            <a:ln>
              <a:noFill/>
            </a:ln>
          </p:spPr>
          <p:txBody>
            <a:bodyPr anchorCtr="0" anchor="ctr" bIns="0" lIns="154275" spcFirstLastPara="1" rIns="154275" wrap="square" tIns="0">
              <a:noAutofit/>
            </a:bodyPr>
            <a:lstStyle/>
            <a:p>
              <a:pPr indent="0" lvl="0" marL="0" marR="0" rtl="0" algn="l">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COVID-19-related issues</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pic>
        <p:nvPicPr>
          <p:cNvPr descr="Text&#10;&#10;Description automatically generated with low confidence" id="606" name="Google Shape;606;p36"/>
          <p:cNvPicPr preferRelativeResize="0"/>
          <p:nvPr/>
        </p:nvPicPr>
        <p:blipFill rotWithShape="1">
          <a:blip r:embed="rId3">
            <a:alphaModFix/>
          </a:blip>
          <a:srcRect b="0" l="0" r="0" t="0"/>
          <a:stretch/>
        </p:blipFill>
        <p:spPr>
          <a:xfrm>
            <a:off x="739346" y="859329"/>
            <a:ext cx="10713308" cy="5751536"/>
          </a:xfrm>
          <a:prstGeom prst="rect">
            <a:avLst/>
          </a:prstGeom>
          <a:noFill/>
          <a:ln>
            <a:noFill/>
          </a:ln>
        </p:spPr>
      </p:pic>
      <p:sp>
        <p:nvSpPr>
          <p:cNvPr id="607" name="Google Shape;607;p36"/>
          <p:cNvSpPr txBox="1"/>
          <p:nvPr/>
        </p:nvSpPr>
        <p:spPr>
          <a:xfrm>
            <a:off x="2187146" y="247135"/>
            <a:ext cx="764883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lt2"/>
                </a:solidFill>
                <a:latin typeface="Avenir"/>
                <a:ea typeface="Avenir"/>
                <a:cs typeface="Avenir"/>
                <a:sym typeface="Avenir"/>
              </a:rPr>
              <a:t>HONDURAS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37"/>
          <p:cNvSpPr txBox="1"/>
          <p:nvPr/>
        </p:nvSpPr>
        <p:spPr>
          <a:xfrm rot="-5400000">
            <a:off x="-1940278" y="2721113"/>
            <a:ext cx="6141309" cy="14157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2"/>
                </a:solidFill>
                <a:latin typeface="Avenir"/>
                <a:ea typeface="Avenir"/>
                <a:cs typeface="Avenir"/>
                <a:sym typeface="Avenir"/>
              </a:rPr>
              <a:t>HONDURAS</a:t>
            </a:r>
            <a:endParaRPr/>
          </a:p>
          <a:p>
            <a:pPr indent="0" lvl="0" marL="0" marR="0" rtl="0" algn="l">
              <a:spcBef>
                <a:spcPts val="0"/>
              </a:spcBef>
              <a:spcAft>
                <a:spcPts val="0"/>
              </a:spcAft>
              <a:buNone/>
            </a:pPr>
            <a:r>
              <a:rPr lang="en-US" sz="4000">
                <a:solidFill>
                  <a:schemeClr val="lt2"/>
                </a:solidFill>
                <a:latin typeface="Avenir"/>
                <a:ea typeface="Avenir"/>
                <a:cs typeface="Avenir"/>
                <a:sym typeface="Avenir"/>
              </a:rPr>
              <a:t>(gender analysis)</a:t>
            </a:r>
            <a:endParaRPr/>
          </a:p>
        </p:txBody>
      </p:sp>
      <p:pic>
        <p:nvPicPr>
          <p:cNvPr descr="Text&#10;&#10;Description automatically generated with medium confidence" id="613" name="Google Shape;613;p37"/>
          <p:cNvPicPr preferRelativeResize="0"/>
          <p:nvPr/>
        </p:nvPicPr>
        <p:blipFill rotWithShape="1">
          <a:blip r:embed="rId3">
            <a:alphaModFix/>
          </a:blip>
          <a:srcRect b="0" l="0" r="0" t="0"/>
          <a:stretch/>
        </p:blipFill>
        <p:spPr>
          <a:xfrm>
            <a:off x="2014755" y="240099"/>
            <a:ext cx="10053678" cy="637780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pic>
        <p:nvPicPr>
          <p:cNvPr descr="A picture containing ground, close&#10;&#10;Description automatically generated" id="619" name="Google Shape;619;p38"/>
          <p:cNvPicPr preferRelativeResize="0"/>
          <p:nvPr/>
        </p:nvPicPr>
        <p:blipFill rotWithShape="1">
          <a:blip r:embed="rId3">
            <a:alphaModFix/>
          </a:blip>
          <a:srcRect b="7070" l="14980" r="0" t="11217"/>
          <a:stretch/>
        </p:blipFill>
        <p:spPr>
          <a:xfrm>
            <a:off x="-840259" y="0"/>
            <a:ext cx="10589740" cy="6858000"/>
          </a:xfrm>
          <a:prstGeom prst="rect">
            <a:avLst/>
          </a:prstGeom>
          <a:noFill/>
          <a:ln>
            <a:noFill/>
          </a:ln>
        </p:spPr>
      </p:pic>
      <p:sp>
        <p:nvSpPr>
          <p:cNvPr id="620" name="Google Shape;620;p38"/>
          <p:cNvSpPr txBox="1"/>
          <p:nvPr/>
        </p:nvSpPr>
        <p:spPr>
          <a:xfrm>
            <a:off x="4658497" y="1690687"/>
            <a:ext cx="6695302" cy="4486275"/>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lt2"/>
              </a:solidFill>
              <a:latin typeface="Avenir"/>
              <a:ea typeface="Avenir"/>
              <a:cs typeface="Avenir"/>
              <a:sym typeface="Avenir"/>
            </a:endParaRPr>
          </a:p>
        </p:txBody>
      </p:sp>
      <p:sp>
        <p:nvSpPr>
          <p:cNvPr id="621" name="Google Shape;621;p38"/>
          <p:cNvSpPr/>
          <p:nvPr/>
        </p:nvSpPr>
        <p:spPr>
          <a:xfrm>
            <a:off x="3048001" y="0"/>
            <a:ext cx="9143999" cy="6857999"/>
          </a:xfrm>
          <a:prstGeom prst="rect">
            <a:avLst/>
          </a:prstGeom>
          <a:solidFill>
            <a:srgbClr val="F2F2F2">
              <a:alpha val="5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p38"/>
          <p:cNvSpPr txBox="1"/>
          <p:nvPr/>
        </p:nvSpPr>
        <p:spPr>
          <a:xfrm>
            <a:off x="3867664" y="463979"/>
            <a:ext cx="7745628" cy="1325563"/>
          </a:xfrm>
          <a:prstGeom prst="rect">
            <a:avLst/>
          </a:prstGeom>
          <a:solidFill>
            <a:schemeClr val="lt1"/>
          </a:solid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lt2"/>
              </a:solidFill>
              <a:latin typeface="Calibri"/>
              <a:ea typeface="Calibri"/>
              <a:cs typeface="Calibri"/>
              <a:sym typeface="Calibri"/>
            </a:endParaRPr>
          </a:p>
          <a:p>
            <a:pPr indent="0" lvl="0" marL="0" marR="0" rtl="0" algn="ctr">
              <a:lnSpc>
                <a:spcPct val="90000"/>
              </a:lnSpc>
              <a:spcBef>
                <a:spcPts val="0"/>
              </a:spcBef>
              <a:spcAft>
                <a:spcPts val="0"/>
              </a:spcAft>
              <a:buClr>
                <a:schemeClr val="lt2"/>
              </a:buClr>
              <a:buSzPts val="4000"/>
              <a:buFont typeface="Calibri"/>
              <a:buNone/>
            </a:pPr>
            <a:r>
              <a:rPr lang="en-US" sz="4000">
                <a:solidFill>
                  <a:schemeClr val="lt2"/>
                </a:solidFill>
                <a:latin typeface="Calibri"/>
                <a:ea typeface="Calibri"/>
                <a:cs typeface="Calibri"/>
                <a:sym typeface="Calibri"/>
              </a:rPr>
              <a:t>POPULATIONS TO CONSIDER</a:t>
            </a:r>
            <a:endParaRPr/>
          </a:p>
        </p:txBody>
      </p:sp>
      <p:sp>
        <p:nvSpPr>
          <p:cNvPr id="623" name="Google Shape;623;p38"/>
          <p:cNvSpPr txBox="1"/>
          <p:nvPr/>
        </p:nvSpPr>
        <p:spPr>
          <a:xfrm>
            <a:off x="3867664" y="1789542"/>
            <a:ext cx="7745628" cy="4486275"/>
          </a:xfrm>
          <a:prstGeom prst="rect">
            <a:avLst/>
          </a:prstGeom>
          <a:solidFill>
            <a:schemeClr val="lt1"/>
          </a:solidFill>
          <a:ln>
            <a:noFill/>
          </a:ln>
        </p:spPr>
        <p:txBody>
          <a:bodyPr anchorCtr="0" anchor="t" bIns="45700" lIns="91425" spcFirstLastPara="1" rIns="91425" wrap="square" tIns="45700">
            <a:noAutofit/>
          </a:bodyPr>
          <a:lstStyle/>
          <a:p>
            <a:pPr indent="-228600" lvl="0" marL="731520" marR="0" rtl="0" algn="l">
              <a:lnSpc>
                <a:spcPct val="90000"/>
              </a:lnSpc>
              <a:spcBef>
                <a:spcPts val="0"/>
              </a:spcBef>
              <a:spcAft>
                <a:spcPts val="0"/>
              </a:spcAft>
              <a:buClr>
                <a:schemeClr val="lt2"/>
              </a:buClr>
              <a:buSzPts val="2800"/>
              <a:buFont typeface="Arial"/>
              <a:buChar char="•"/>
            </a:pPr>
            <a:r>
              <a:rPr lang="en-US" sz="2800">
                <a:solidFill>
                  <a:schemeClr val="lt2"/>
                </a:solidFill>
                <a:latin typeface="Avenir"/>
                <a:ea typeface="Avenir"/>
                <a:cs typeface="Avenir"/>
                <a:sym typeface="Avenir"/>
              </a:rPr>
              <a:t>Women</a:t>
            </a:r>
            <a:endParaRPr/>
          </a:p>
          <a:p>
            <a:pPr indent="0" lvl="1" marL="73152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lt2"/>
              </a:solidFill>
              <a:latin typeface="Avenir"/>
              <a:ea typeface="Avenir"/>
              <a:cs typeface="Avenir"/>
              <a:sym typeface="Avenir"/>
            </a:endParaRPr>
          </a:p>
          <a:p>
            <a:pPr indent="-228600" lvl="0" marL="731520" marR="0" rtl="0" algn="l">
              <a:lnSpc>
                <a:spcPct val="90000"/>
              </a:lnSpc>
              <a:spcBef>
                <a:spcPts val="1000"/>
              </a:spcBef>
              <a:spcAft>
                <a:spcPts val="0"/>
              </a:spcAft>
              <a:buClr>
                <a:schemeClr val="lt2"/>
              </a:buClr>
              <a:buSzPts val="2800"/>
              <a:buFont typeface="Arial"/>
              <a:buChar char="•"/>
            </a:pPr>
            <a:r>
              <a:rPr lang="en-US" sz="2800">
                <a:solidFill>
                  <a:schemeClr val="lt2"/>
                </a:solidFill>
                <a:latin typeface="Avenir"/>
                <a:ea typeface="Avenir"/>
                <a:cs typeface="Avenir"/>
                <a:sym typeface="Avenir"/>
              </a:rPr>
              <a:t>Indigenous People</a:t>
            </a:r>
            <a:endParaRPr/>
          </a:p>
          <a:p>
            <a:pPr indent="-50800" lvl="0" marL="731520" marR="0" rtl="0" algn="l">
              <a:lnSpc>
                <a:spcPct val="90000"/>
              </a:lnSpc>
              <a:spcBef>
                <a:spcPts val="1000"/>
              </a:spcBef>
              <a:spcAft>
                <a:spcPts val="0"/>
              </a:spcAft>
              <a:buClr>
                <a:schemeClr val="dk1"/>
              </a:buClr>
              <a:buSzPts val="2800"/>
              <a:buFont typeface="Arial"/>
              <a:buNone/>
            </a:pPr>
            <a:r>
              <a:t/>
            </a:r>
            <a:endParaRPr sz="2800">
              <a:solidFill>
                <a:schemeClr val="lt2"/>
              </a:solidFill>
              <a:latin typeface="Avenir"/>
              <a:ea typeface="Avenir"/>
              <a:cs typeface="Avenir"/>
              <a:sym typeface="Avenir"/>
            </a:endParaRPr>
          </a:p>
          <a:p>
            <a:pPr indent="-228600" lvl="0" marL="731520" marR="0" rtl="0" algn="l">
              <a:lnSpc>
                <a:spcPct val="90000"/>
              </a:lnSpc>
              <a:spcBef>
                <a:spcPts val="1000"/>
              </a:spcBef>
              <a:spcAft>
                <a:spcPts val="0"/>
              </a:spcAft>
              <a:buClr>
                <a:schemeClr val="lt2"/>
              </a:buClr>
              <a:buSzPts val="2800"/>
              <a:buFont typeface="Arial"/>
              <a:buChar char="•"/>
            </a:pPr>
            <a:r>
              <a:rPr lang="en-US" sz="2800">
                <a:solidFill>
                  <a:schemeClr val="lt2"/>
                </a:solidFill>
                <a:latin typeface="Avenir"/>
                <a:ea typeface="Avenir"/>
                <a:cs typeface="Avenir"/>
                <a:sym typeface="Avenir"/>
              </a:rPr>
              <a:t>Youth</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7" name="Shape 627"/>
        <p:cNvGrpSpPr/>
        <p:nvPr/>
      </p:nvGrpSpPr>
      <p:grpSpPr>
        <a:xfrm>
          <a:off x="0" y="0"/>
          <a:ext cx="0" cy="0"/>
          <a:chOff x="0" y="0"/>
          <a:chExt cx="0" cy="0"/>
        </a:xfrm>
      </p:grpSpPr>
      <p:sp>
        <p:nvSpPr>
          <p:cNvPr id="628" name="Google Shape;628;p39"/>
          <p:cNvSpPr/>
          <p:nvPr/>
        </p:nvSpPr>
        <p:spPr>
          <a:xfrm>
            <a:off x="0" y="0"/>
            <a:ext cx="12192000"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dark, silhouette&#10;&#10;Description automatically generated" id="629" name="Google Shape;629;p39"/>
          <p:cNvPicPr preferRelativeResize="0"/>
          <p:nvPr/>
        </p:nvPicPr>
        <p:blipFill rotWithShape="1">
          <a:blip r:embed="rId3">
            <a:alphaModFix/>
          </a:blip>
          <a:srcRect b="12638" l="14254" r="10690" t="17960"/>
          <a:stretch/>
        </p:blipFill>
        <p:spPr>
          <a:xfrm>
            <a:off x="-238125" y="171450"/>
            <a:ext cx="6838957" cy="6353183"/>
          </a:xfrm>
          <a:prstGeom prst="rect">
            <a:avLst/>
          </a:prstGeom>
          <a:noFill/>
          <a:ln>
            <a:noFill/>
          </a:ln>
        </p:spPr>
      </p:pic>
      <p:sp>
        <p:nvSpPr>
          <p:cNvPr id="630" name="Google Shape;630;p39"/>
          <p:cNvSpPr/>
          <p:nvPr/>
        </p:nvSpPr>
        <p:spPr>
          <a:xfrm>
            <a:off x="0" y="-1"/>
            <a:ext cx="6232712" cy="6858000"/>
          </a:xfrm>
          <a:prstGeom prst="rect">
            <a:avLst/>
          </a:prstGeom>
          <a:solidFill>
            <a:schemeClr val="accen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p39"/>
          <p:cNvSpPr txBox="1"/>
          <p:nvPr>
            <p:ph type="title"/>
          </p:nvPr>
        </p:nvSpPr>
        <p:spPr>
          <a:xfrm>
            <a:off x="893214" y="1064494"/>
            <a:ext cx="4437754" cy="4729348"/>
          </a:xfrm>
          <a:prstGeom prst="rect">
            <a:avLst/>
          </a:prstGeom>
          <a:solidFill>
            <a:srgbClr val="FFFFFF">
              <a:alpha val="29803"/>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Avenir"/>
              <a:buNone/>
            </a:pPr>
            <a:r>
              <a:rPr lang="en-US" sz="5400">
                <a:solidFill>
                  <a:schemeClr val="dk2"/>
                </a:solidFill>
                <a:latin typeface="Avenir"/>
                <a:ea typeface="Avenir"/>
                <a:cs typeface="Avenir"/>
                <a:sym typeface="Avenir"/>
              </a:rPr>
              <a:t>Key Food Systems Challenges in Uganda</a:t>
            </a:r>
            <a:endParaRPr sz="5400">
              <a:solidFill>
                <a:schemeClr val="dk2"/>
              </a:solidFill>
              <a:latin typeface="Avenir"/>
              <a:ea typeface="Avenir"/>
              <a:cs typeface="Avenir"/>
              <a:sym typeface="Avenir"/>
            </a:endParaRPr>
          </a:p>
        </p:txBody>
      </p:sp>
      <p:cxnSp>
        <p:nvCxnSpPr>
          <p:cNvPr id="632" name="Google Shape;632;p39"/>
          <p:cNvCxnSpPr/>
          <p:nvPr/>
        </p:nvCxnSpPr>
        <p:spPr>
          <a:xfrm flipH="1">
            <a:off x="732568" y="246028"/>
            <a:ext cx="255495" cy="546559"/>
          </a:xfrm>
          <a:prstGeom prst="straightConnector1">
            <a:avLst/>
          </a:prstGeom>
          <a:noFill/>
          <a:ln cap="flat" cmpd="sng" w="12700">
            <a:solidFill>
              <a:schemeClr val="dk2"/>
            </a:solidFill>
            <a:prstDash val="solid"/>
            <a:miter lim="800000"/>
            <a:headEnd len="sm" w="sm" type="none"/>
            <a:tailEnd len="sm" w="sm" type="none"/>
          </a:ln>
        </p:spPr>
      </p:cxnSp>
      <p:cxnSp>
        <p:nvCxnSpPr>
          <p:cNvPr id="633" name="Google Shape;633;p39"/>
          <p:cNvCxnSpPr/>
          <p:nvPr/>
        </p:nvCxnSpPr>
        <p:spPr>
          <a:xfrm rot="10800000">
            <a:off x="840441" y="6522756"/>
            <a:ext cx="10717187" cy="0"/>
          </a:xfrm>
          <a:prstGeom prst="straightConnector1">
            <a:avLst/>
          </a:prstGeom>
          <a:noFill/>
          <a:ln cap="sq" cmpd="sng" w="12700">
            <a:solidFill>
              <a:schemeClr val="dk2"/>
            </a:solidFill>
            <a:prstDash val="solid"/>
            <a:miter lim="800000"/>
            <a:headEnd len="sm" w="sm" type="none"/>
            <a:tailEnd len="sm" w="sm" type="none"/>
          </a:ln>
        </p:spPr>
      </p:cxnSp>
      <p:grpSp>
        <p:nvGrpSpPr>
          <p:cNvPr id="634" name="Google Shape;634;p39"/>
          <p:cNvGrpSpPr/>
          <p:nvPr/>
        </p:nvGrpSpPr>
        <p:grpSpPr>
          <a:xfrm>
            <a:off x="12829917" y="6400800"/>
            <a:ext cx="338328" cy="240175"/>
            <a:chOff x="4089400" y="933450"/>
            <a:chExt cx="338328" cy="341938"/>
          </a:xfrm>
        </p:grpSpPr>
        <p:cxnSp>
          <p:nvCxnSpPr>
            <p:cNvPr id="635" name="Google Shape;635;p39"/>
            <p:cNvCxnSpPr/>
            <p:nvPr/>
          </p:nvCxnSpPr>
          <p:spPr>
            <a:xfrm>
              <a:off x="4258564" y="933450"/>
              <a:ext cx="0" cy="341938"/>
            </a:xfrm>
            <a:prstGeom prst="straightConnector1">
              <a:avLst/>
            </a:prstGeom>
            <a:noFill/>
            <a:ln cap="flat" cmpd="sng" w="12700">
              <a:solidFill>
                <a:schemeClr val="dk2"/>
              </a:solidFill>
              <a:prstDash val="solid"/>
              <a:miter lim="800000"/>
              <a:headEnd len="sm" w="sm" type="none"/>
              <a:tailEnd len="sm" w="sm" type="none"/>
            </a:ln>
          </p:spPr>
        </p:cxnSp>
        <p:cxnSp>
          <p:nvCxnSpPr>
            <p:cNvPr id="636" name="Google Shape;636;p39"/>
            <p:cNvCxnSpPr/>
            <p:nvPr/>
          </p:nvCxnSpPr>
          <p:spPr>
            <a:xfrm>
              <a:off x="4089400" y="1104419"/>
              <a:ext cx="338328" cy="0"/>
            </a:xfrm>
            <a:prstGeom prst="straightConnector1">
              <a:avLst/>
            </a:prstGeom>
            <a:noFill/>
            <a:ln cap="flat" cmpd="sng" w="12700">
              <a:solidFill>
                <a:schemeClr val="dk2"/>
              </a:solidFill>
              <a:prstDash val="solid"/>
              <a:miter lim="800000"/>
              <a:headEnd len="sm" w="sm" type="none"/>
              <a:tailEnd len="sm" w="sm" type="none"/>
            </a:ln>
          </p:spPr>
        </p:cxnSp>
      </p:grpSp>
      <p:grpSp>
        <p:nvGrpSpPr>
          <p:cNvPr id="637" name="Google Shape;637;p39"/>
          <p:cNvGrpSpPr/>
          <p:nvPr/>
        </p:nvGrpSpPr>
        <p:grpSpPr>
          <a:xfrm>
            <a:off x="6317507" y="254452"/>
            <a:ext cx="5722515" cy="6498855"/>
            <a:chOff x="0" y="163882"/>
            <a:chExt cx="5722515" cy="6498855"/>
          </a:xfrm>
        </p:grpSpPr>
        <p:sp>
          <p:nvSpPr>
            <p:cNvPr id="638" name="Google Shape;638;p39"/>
            <p:cNvSpPr/>
            <p:nvPr/>
          </p:nvSpPr>
          <p:spPr>
            <a:xfrm>
              <a:off x="0" y="444322"/>
              <a:ext cx="5722515" cy="1047375"/>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9"/>
            <p:cNvSpPr txBox="1"/>
            <p:nvPr/>
          </p:nvSpPr>
          <p:spPr>
            <a:xfrm>
              <a:off x="0" y="444322"/>
              <a:ext cx="5722515" cy="1047375"/>
            </a:xfrm>
            <a:prstGeom prst="rect">
              <a:avLst/>
            </a:prstGeom>
            <a:noFill/>
            <a:ln>
              <a:noFill/>
            </a:ln>
          </p:spPr>
          <p:txBody>
            <a:bodyPr anchorCtr="0" anchor="t" bIns="135125" lIns="444125" spcFirstLastPara="1" rIns="444125" wrap="square" tIns="395725">
              <a:noAutofit/>
            </a:bodyPr>
            <a:lstStyle/>
            <a:p>
              <a:pPr indent="-171450" lvl="1" marL="171450" marR="0" rtl="0" algn="l">
                <a:lnSpc>
                  <a:spcPct val="90000"/>
                </a:lnSpc>
                <a:spcBef>
                  <a:spcPts val="0"/>
                </a:spcBef>
                <a:spcAft>
                  <a:spcPts val="0"/>
                </a:spcAft>
                <a:buClr>
                  <a:schemeClr val="dk1"/>
                </a:buClr>
                <a:buSzPts val="1900"/>
                <a:buFont typeface="Avenir"/>
                <a:buChar char="•"/>
              </a:pPr>
              <a:r>
                <a:rPr b="0" i="0" lang="en-US" sz="1900" u="none" cap="none" strike="noStrike">
                  <a:solidFill>
                    <a:schemeClr val="dk1"/>
                  </a:solidFill>
                  <a:latin typeface="Avenir"/>
                  <a:ea typeface="Avenir"/>
                  <a:cs typeface="Avenir"/>
                  <a:sym typeface="Avenir"/>
                </a:rPr>
                <a:t>Land</a:t>
              </a:r>
              <a:endParaRPr/>
            </a:p>
            <a:p>
              <a:pPr indent="-171450" lvl="1" marL="171450" marR="0" rtl="0" algn="l">
                <a:lnSpc>
                  <a:spcPct val="90000"/>
                </a:lnSpc>
                <a:spcBef>
                  <a:spcPts val="285"/>
                </a:spcBef>
                <a:spcAft>
                  <a:spcPts val="0"/>
                </a:spcAft>
                <a:buClr>
                  <a:schemeClr val="dk1"/>
                </a:buClr>
                <a:buSzPts val="1900"/>
                <a:buFont typeface="Avenir"/>
                <a:buChar char="•"/>
              </a:pPr>
              <a:r>
                <a:rPr b="0" i="0" lang="en-US" sz="1900" u="none" cap="none" strike="noStrike">
                  <a:solidFill>
                    <a:schemeClr val="dk1"/>
                  </a:solidFill>
                  <a:latin typeface="Avenir"/>
                  <a:ea typeface="Avenir"/>
                  <a:cs typeface="Avenir"/>
                  <a:sym typeface="Avenir"/>
                </a:rPr>
                <a:t>Affordable healthy diets</a:t>
              </a:r>
              <a:endParaRPr/>
            </a:p>
          </p:txBody>
        </p:sp>
        <p:sp>
          <p:nvSpPr>
            <p:cNvPr id="640" name="Google Shape;640;p39"/>
            <p:cNvSpPr/>
            <p:nvPr/>
          </p:nvSpPr>
          <p:spPr>
            <a:xfrm>
              <a:off x="286125" y="163882"/>
              <a:ext cx="4005760" cy="560879"/>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9"/>
            <p:cNvSpPr txBox="1"/>
            <p:nvPr/>
          </p:nvSpPr>
          <p:spPr>
            <a:xfrm>
              <a:off x="313505" y="191262"/>
              <a:ext cx="3951000" cy="506119"/>
            </a:xfrm>
            <a:prstGeom prst="rect">
              <a:avLst/>
            </a:prstGeom>
            <a:noFill/>
            <a:ln>
              <a:noFill/>
            </a:ln>
          </p:spPr>
          <p:txBody>
            <a:bodyPr anchorCtr="0" anchor="ctr" bIns="0" lIns="151400" spcFirstLastPara="1" rIns="151400" wrap="square" tIns="0">
              <a:noAutofit/>
            </a:bodyPr>
            <a:lstStyle/>
            <a:p>
              <a:pPr indent="0" lvl="0" marL="0" marR="0" rtl="0" algn="l">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Inadequate access to</a:t>
              </a:r>
              <a:endParaRPr/>
            </a:p>
          </p:txBody>
        </p:sp>
        <p:sp>
          <p:nvSpPr>
            <p:cNvPr id="642" name="Google Shape;642;p39"/>
            <p:cNvSpPr/>
            <p:nvPr/>
          </p:nvSpPr>
          <p:spPr>
            <a:xfrm>
              <a:off x="0" y="1874737"/>
              <a:ext cx="5722515" cy="4788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9"/>
            <p:cNvSpPr/>
            <p:nvPr/>
          </p:nvSpPr>
          <p:spPr>
            <a:xfrm>
              <a:off x="286125" y="1594297"/>
              <a:ext cx="4005760" cy="560879"/>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9"/>
            <p:cNvSpPr txBox="1"/>
            <p:nvPr/>
          </p:nvSpPr>
          <p:spPr>
            <a:xfrm>
              <a:off x="313505" y="1621677"/>
              <a:ext cx="3951000" cy="506119"/>
            </a:xfrm>
            <a:prstGeom prst="rect">
              <a:avLst/>
            </a:prstGeom>
            <a:noFill/>
            <a:ln>
              <a:noFill/>
            </a:ln>
          </p:spPr>
          <p:txBody>
            <a:bodyPr anchorCtr="0" anchor="ctr" bIns="0" lIns="151400" spcFirstLastPara="1" rIns="151400" wrap="square" tIns="0">
              <a:noAutofit/>
            </a:bodyPr>
            <a:lstStyle/>
            <a:p>
              <a:pPr indent="0" lvl="0" marL="0" marR="0" rtl="0" algn="l">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Massive environmental degradation</a:t>
              </a:r>
              <a:endParaRPr/>
            </a:p>
          </p:txBody>
        </p:sp>
        <p:sp>
          <p:nvSpPr>
            <p:cNvPr id="645" name="Google Shape;645;p39"/>
            <p:cNvSpPr/>
            <p:nvPr/>
          </p:nvSpPr>
          <p:spPr>
            <a:xfrm>
              <a:off x="0" y="2736577"/>
              <a:ext cx="5722515" cy="4788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9"/>
            <p:cNvSpPr/>
            <p:nvPr/>
          </p:nvSpPr>
          <p:spPr>
            <a:xfrm>
              <a:off x="286125" y="2456137"/>
              <a:ext cx="4005760" cy="560879"/>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9"/>
            <p:cNvSpPr txBox="1"/>
            <p:nvPr/>
          </p:nvSpPr>
          <p:spPr>
            <a:xfrm>
              <a:off x="313505" y="2483517"/>
              <a:ext cx="3951000" cy="506119"/>
            </a:xfrm>
            <a:prstGeom prst="rect">
              <a:avLst/>
            </a:prstGeom>
            <a:noFill/>
            <a:ln>
              <a:noFill/>
            </a:ln>
          </p:spPr>
          <p:txBody>
            <a:bodyPr anchorCtr="0" anchor="ctr" bIns="0" lIns="151400" spcFirstLastPara="1" rIns="151400" wrap="square" tIns="0">
              <a:noAutofit/>
            </a:bodyPr>
            <a:lstStyle/>
            <a:p>
              <a:pPr indent="0" lvl="0" marL="0" marR="0" rtl="0" algn="l">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Inadequate agricultural sector growth</a:t>
              </a:r>
              <a:endParaRPr/>
            </a:p>
          </p:txBody>
        </p:sp>
        <p:sp>
          <p:nvSpPr>
            <p:cNvPr id="648" name="Google Shape;648;p39"/>
            <p:cNvSpPr/>
            <p:nvPr/>
          </p:nvSpPr>
          <p:spPr>
            <a:xfrm>
              <a:off x="0" y="3598417"/>
              <a:ext cx="5722515" cy="4788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9"/>
            <p:cNvSpPr/>
            <p:nvPr/>
          </p:nvSpPr>
          <p:spPr>
            <a:xfrm>
              <a:off x="286125" y="3317977"/>
              <a:ext cx="4005760" cy="560879"/>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9"/>
            <p:cNvSpPr txBox="1"/>
            <p:nvPr/>
          </p:nvSpPr>
          <p:spPr>
            <a:xfrm>
              <a:off x="313505" y="3345357"/>
              <a:ext cx="3951000" cy="506119"/>
            </a:xfrm>
            <a:prstGeom prst="rect">
              <a:avLst/>
            </a:prstGeom>
            <a:noFill/>
            <a:ln>
              <a:noFill/>
            </a:ln>
          </p:spPr>
          <p:txBody>
            <a:bodyPr anchorCtr="0" anchor="ctr" bIns="0" lIns="151400" spcFirstLastPara="1" rIns="151400" wrap="square" tIns="0">
              <a:noAutofit/>
            </a:bodyPr>
            <a:lstStyle/>
            <a:p>
              <a:pPr indent="0" lvl="0" marL="0" marR="0" rtl="0" algn="l">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Inadequate food safety mechanisms &amp; enforcement</a:t>
              </a:r>
              <a:endParaRPr/>
            </a:p>
          </p:txBody>
        </p:sp>
        <p:sp>
          <p:nvSpPr>
            <p:cNvPr id="651" name="Google Shape;651;p39"/>
            <p:cNvSpPr/>
            <p:nvPr/>
          </p:nvSpPr>
          <p:spPr>
            <a:xfrm>
              <a:off x="0" y="4460257"/>
              <a:ext cx="5722515" cy="4788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9"/>
            <p:cNvSpPr/>
            <p:nvPr/>
          </p:nvSpPr>
          <p:spPr>
            <a:xfrm>
              <a:off x="286125" y="4179817"/>
              <a:ext cx="4005760" cy="560879"/>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9"/>
            <p:cNvSpPr txBox="1"/>
            <p:nvPr/>
          </p:nvSpPr>
          <p:spPr>
            <a:xfrm>
              <a:off x="313505" y="4207197"/>
              <a:ext cx="3951000" cy="506119"/>
            </a:xfrm>
            <a:prstGeom prst="rect">
              <a:avLst/>
            </a:prstGeom>
            <a:noFill/>
            <a:ln>
              <a:noFill/>
            </a:ln>
          </p:spPr>
          <p:txBody>
            <a:bodyPr anchorCtr="0" anchor="ctr" bIns="0" lIns="151400" spcFirstLastPara="1" rIns="151400" wrap="square" tIns="0">
              <a:noAutofit/>
            </a:bodyPr>
            <a:lstStyle/>
            <a:p>
              <a:pPr indent="0" lvl="0" marL="0" marR="0" rtl="0" algn="l">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High burden of disease-related food insecurity &amp; hunger</a:t>
              </a:r>
              <a:endParaRPr/>
            </a:p>
          </p:txBody>
        </p:sp>
        <p:sp>
          <p:nvSpPr>
            <p:cNvPr id="654" name="Google Shape;654;p39"/>
            <p:cNvSpPr/>
            <p:nvPr/>
          </p:nvSpPr>
          <p:spPr>
            <a:xfrm>
              <a:off x="0" y="5322097"/>
              <a:ext cx="5722515" cy="4788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9"/>
            <p:cNvSpPr/>
            <p:nvPr/>
          </p:nvSpPr>
          <p:spPr>
            <a:xfrm>
              <a:off x="286125" y="5041657"/>
              <a:ext cx="4005760" cy="560879"/>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9"/>
            <p:cNvSpPr txBox="1"/>
            <p:nvPr/>
          </p:nvSpPr>
          <p:spPr>
            <a:xfrm>
              <a:off x="313505" y="5069037"/>
              <a:ext cx="3951000" cy="506119"/>
            </a:xfrm>
            <a:prstGeom prst="rect">
              <a:avLst/>
            </a:prstGeom>
            <a:noFill/>
            <a:ln>
              <a:noFill/>
            </a:ln>
          </p:spPr>
          <p:txBody>
            <a:bodyPr anchorCtr="0" anchor="ctr" bIns="0" lIns="151400" spcFirstLastPara="1" rIns="151400" wrap="square" tIns="0">
              <a:noAutofit/>
            </a:bodyPr>
            <a:lstStyle/>
            <a:p>
              <a:pPr indent="0" lvl="0" marL="0" marR="0" rtl="0" algn="l">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Weak advocacy for food systems development</a:t>
              </a:r>
              <a:endParaRPr/>
            </a:p>
          </p:txBody>
        </p:sp>
        <p:sp>
          <p:nvSpPr>
            <p:cNvPr id="657" name="Google Shape;657;p39"/>
            <p:cNvSpPr/>
            <p:nvPr/>
          </p:nvSpPr>
          <p:spPr>
            <a:xfrm>
              <a:off x="0" y="6183937"/>
              <a:ext cx="5722515" cy="478800"/>
            </a:xfrm>
            <a:prstGeom prst="rect">
              <a:avLst/>
            </a:prstGeom>
            <a:solidFill>
              <a:schemeClr val="lt1">
                <a:alpha val="89803"/>
              </a:schemeClr>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9"/>
            <p:cNvSpPr/>
            <p:nvPr/>
          </p:nvSpPr>
          <p:spPr>
            <a:xfrm>
              <a:off x="286125" y="5903497"/>
              <a:ext cx="4005760" cy="560879"/>
            </a:xfrm>
            <a:prstGeom prst="roundRect">
              <a:avLst>
                <a:gd fmla="val 16667" name="adj"/>
              </a:avLst>
            </a:prstGeom>
            <a:solidFill>
              <a:srgbClr val="65AB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9"/>
            <p:cNvSpPr txBox="1"/>
            <p:nvPr/>
          </p:nvSpPr>
          <p:spPr>
            <a:xfrm>
              <a:off x="313505" y="5930877"/>
              <a:ext cx="3951000" cy="506119"/>
            </a:xfrm>
            <a:prstGeom prst="rect">
              <a:avLst/>
            </a:prstGeom>
            <a:noFill/>
            <a:ln>
              <a:noFill/>
            </a:ln>
          </p:spPr>
          <p:txBody>
            <a:bodyPr anchorCtr="0" anchor="ctr" bIns="0" lIns="151400" spcFirstLastPara="1" rIns="151400" wrap="square" tIns="0">
              <a:noAutofit/>
            </a:bodyPr>
            <a:lstStyle/>
            <a:p>
              <a:pPr indent="0" lvl="0" marL="0" marR="0" rtl="0" algn="l">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COVID-19-related issues</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descr="Text&#10;&#10;Description automatically generated with medium confidence" id="664" name="Google Shape;664;p40"/>
          <p:cNvPicPr preferRelativeResize="0"/>
          <p:nvPr/>
        </p:nvPicPr>
        <p:blipFill rotWithShape="1">
          <a:blip r:embed="rId3">
            <a:alphaModFix/>
          </a:blip>
          <a:srcRect b="0" l="0" r="0" t="0"/>
          <a:stretch/>
        </p:blipFill>
        <p:spPr>
          <a:xfrm>
            <a:off x="565235" y="955021"/>
            <a:ext cx="11061529" cy="5371639"/>
          </a:xfrm>
          <a:prstGeom prst="rect">
            <a:avLst/>
          </a:prstGeom>
          <a:noFill/>
          <a:ln>
            <a:noFill/>
          </a:ln>
        </p:spPr>
      </p:pic>
      <p:sp>
        <p:nvSpPr>
          <p:cNvPr id="665" name="Google Shape;665;p40"/>
          <p:cNvSpPr txBox="1"/>
          <p:nvPr/>
        </p:nvSpPr>
        <p:spPr>
          <a:xfrm>
            <a:off x="2187146" y="247135"/>
            <a:ext cx="764883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lt2"/>
                </a:solidFill>
                <a:latin typeface="Avenir"/>
                <a:ea typeface="Avenir"/>
                <a:cs typeface="Avenir"/>
                <a:sym typeface="Avenir"/>
              </a:rPr>
              <a:t>UGANDA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2447078" y="270760"/>
            <a:ext cx="8033210" cy="1188720"/>
          </a:xfrm>
          <a:prstGeom prst="rect">
            <a:avLst/>
          </a:prstGeom>
          <a:solidFill>
            <a:srgbClr val="FFFFFF"/>
          </a:solidFill>
          <a:ln>
            <a:noFill/>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latin typeface="Avenir"/>
                <a:ea typeface="Avenir"/>
                <a:cs typeface="Avenir"/>
                <a:sym typeface="Avenir"/>
              </a:rPr>
              <a:t>PROJECT APPROACH</a:t>
            </a:r>
            <a:endParaRPr>
              <a:latin typeface="Avenir"/>
              <a:ea typeface="Avenir"/>
              <a:cs typeface="Avenir"/>
              <a:sym typeface="Avenir"/>
            </a:endParaRPr>
          </a:p>
        </p:txBody>
      </p:sp>
      <p:grpSp>
        <p:nvGrpSpPr>
          <p:cNvPr id="116" name="Google Shape;116;p5"/>
          <p:cNvGrpSpPr/>
          <p:nvPr/>
        </p:nvGrpSpPr>
        <p:grpSpPr>
          <a:xfrm>
            <a:off x="260274" y="1582604"/>
            <a:ext cx="11395880" cy="4831307"/>
            <a:chOff x="409433" y="1842449"/>
            <a:chExt cx="11395880" cy="4831307"/>
          </a:xfrm>
        </p:grpSpPr>
        <p:sp>
          <p:nvSpPr>
            <p:cNvPr id="117" name="Google Shape;117;p5"/>
            <p:cNvSpPr/>
            <p:nvPr/>
          </p:nvSpPr>
          <p:spPr>
            <a:xfrm>
              <a:off x="409433" y="1842449"/>
              <a:ext cx="11395880" cy="4831307"/>
            </a:xfrm>
            <a:prstGeom prst="roundRect">
              <a:avLst>
                <a:gd fmla="val 16667" name="adj"/>
              </a:avLst>
            </a:prstGeom>
            <a:gradFill>
              <a:gsLst>
                <a:gs pos="0">
                  <a:srgbClr val="F2F2F2"/>
                </a:gs>
                <a:gs pos="100000">
                  <a:srgbClr val="DFEDF9"/>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cxnSp>
          <p:nvCxnSpPr>
            <p:cNvPr id="118" name="Google Shape;118;p5"/>
            <p:cNvCxnSpPr/>
            <p:nvPr/>
          </p:nvCxnSpPr>
          <p:spPr>
            <a:xfrm>
              <a:off x="409433" y="2606721"/>
              <a:ext cx="11338560" cy="0"/>
            </a:xfrm>
            <a:prstGeom prst="straightConnector1">
              <a:avLst/>
            </a:prstGeom>
            <a:noFill/>
            <a:ln>
              <a:noFill/>
            </a:ln>
          </p:spPr>
        </p:cxnSp>
        <p:cxnSp>
          <p:nvCxnSpPr>
            <p:cNvPr id="119" name="Google Shape;119;p5"/>
            <p:cNvCxnSpPr/>
            <p:nvPr/>
          </p:nvCxnSpPr>
          <p:spPr>
            <a:xfrm rot="10800000">
              <a:off x="4544700" y="1842450"/>
              <a:ext cx="0" cy="4831306"/>
            </a:xfrm>
            <a:prstGeom prst="straightConnector1">
              <a:avLst/>
            </a:prstGeom>
            <a:noFill/>
            <a:ln>
              <a:noFill/>
            </a:ln>
          </p:spPr>
        </p:cxnSp>
        <p:sp>
          <p:nvSpPr>
            <p:cNvPr id="120" name="Google Shape;120;p5"/>
            <p:cNvSpPr/>
            <p:nvPr/>
          </p:nvSpPr>
          <p:spPr>
            <a:xfrm>
              <a:off x="1086872" y="2465800"/>
              <a:ext cx="3739081" cy="4010746"/>
            </a:xfrm>
            <a:prstGeom prst="roundRect">
              <a:avLst>
                <a:gd fmla="val 16667" name="adj"/>
              </a:avLst>
            </a:prstGeom>
            <a:solidFill>
              <a:schemeClr val="dk1"/>
            </a:solidFill>
            <a:ln>
              <a:noFill/>
            </a:ln>
          </p:spPr>
          <p:txBody>
            <a:bodyPr anchorCtr="0" anchor="ctr" bIns="453500" lIns="453500" spcFirstLastPara="1" rIns="453500" wrap="square" tIns="453500">
              <a:noAutofit/>
            </a:bodyPr>
            <a:lstStyle/>
            <a:p>
              <a:pPr indent="0" lvl="0" marL="0" marR="0" rtl="0" algn="ctr">
                <a:lnSpc>
                  <a:spcPct val="90000"/>
                </a:lnSpc>
                <a:spcBef>
                  <a:spcPts val="0"/>
                </a:spcBef>
                <a:spcAft>
                  <a:spcPts val="0"/>
                </a:spcAft>
                <a:buNone/>
              </a:pPr>
              <a:r>
                <a:rPr lang="en-US" sz="1800">
                  <a:solidFill>
                    <a:schemeClr val="lt1"/>
                  </a:solidFill>
                  <a:latin typeface="Avenir"/>
                  <a:ea typeface="Avenir"/>
                  <a:cs typeface="Avenir"/>
                  <a:sym typeface="Avenir"/>
                </a:rPr>
                <a:t>Use advocacy, build capacity, and develop accountability tools that better integrate human rights frameworks within food system policy and action to address ongoing constraints by strengthening the capacity of right-holders</a:t>
              </a:r>
              <a:endParaRPr sz="1800">
                <a:solidFill>
                  <a:srgbClr val="FFFFFF"/>
                </a:solidFill>
                <a:latin typeface="Avenir"/>
                <a:ea typeface="Avenir"/>
                <a:cs typeface="Avenir"/>
                <a:sym typeface="Avenir"/>
              </a:endParaRPr>
            </a:p>
          </p:txBody>
        </p:sp>
        <p:sp>
          <p:nvSpPr>
            <p:cNvPr id="121" name="Google Shape;121;p5"/>
            <p:cNvSpPr txBox="1"/>
            <p:nvPr/>
          </p:nvSpPr>
          <p:spPr>
            <a:xfrm>
              <a:off x="1288155" y="1932198"/>
              <a:ext cx="353779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433C2E"/>
                  </a:solidFill>
                  <a:latin typeface="Avenir"/>
                  <a:ea typeface="Avenir"/>
                  <a:cs typeface="Avenir"/>
                  <a:sym typeface="Avenir"/>
                </a:rPr>
                <a:t>Main Goals</a:t>
              </a:r>
              <a:endParaRPr b="1" i="0" sz="1400" u="none" cap="none" strike="noStrike">
                <a:solidFill>
                  <a:srgbClr val="000000"/>
                </a:solidFill>
                <a:latin typeface="Avenir"/>
                <a:ea typeface="Avenir"/>
                <a:cs typeface="Avenir"/>
                <a:sym typeface="Avenir"/>
              </a:endParaRPr>
            </a:p>
          </p:txBody>
        </p:sp>
        <p:cxnSp>
          <p:nvCxnSpPr>
            <p:cNvPr id="122" name="Google Shape;122;p5"/>
            <p:cNvCxnSpPr/>
            <p:nvPr/>
          </p:nvCxnSpPr>
          <p:spPr>
            <a:xfrm rot="10800000">
              <a:off x="8380634" y="4572001"/>
              <a:ext cx="429768" cy="365760"/>
            </a:xfrm>
            <a:prstGeom prst="straightConnector1">
              <a:avLst/>
            </a:prstGeom>
            <a:noFill/>
            <a:ln>
              <a:noFill/>
            </a:ln>
          </p:spPr>
        </p:cxnSp>
        <p:sp>
          <p:nvSpPr>
            <p:cNvPr id="123" name="Google Shape;123;p5"/>
            <p:cNvSpPr txBox="1"/>
            <p:nvPr/>
          </p:nvSpPr>
          <p:spPr>
            <a:xfrm>
              <a:off x="6377448" y="1921070"/>
              <a:ext cx="353779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433C2E"/>
                  </a:solidFill>
                  <a:latin typeface="Avenir"/>
                  <a:ea typeface="Avenir"/>
                  <a:cs typeface="Avenir"/>
                  <a:sym typeface="Avenir"/>
                </a:rPr>
                <a:t>Approach</a:t>
              </a:r>
              <a:endParaRPr b="1" i="0" sz="1400" u="none" cap="none" strike="noStrike">
                <a:solidFill>
                  <a:srgbClr val="000000"/>
                </a:solidFill>
                <a:latin typeface="Avenir"/>
                <a:ea typeface="Avenir"/>
                <a:cs typeface="Avenir"/>
                <a:sym typeface="Avenir"/>
              </a:endParaRPr>
            </a:p>
          </p:txBody>
        </p:sp>
        <p:cxnSp>
          <p:nvCxnSpPr>
            <p:cNvPr id="124" name="Google Shape;124;p5"/>
            <p:cNvCxnSpPr/>
            <p:nvPr/>
          </p:nvCxnSpPr>
          <p:spPr>
            <a:xfrm flipH="1" rot="10800000">
              <a:off x="7763969" y="4572003"/>
              <a:ext cx="440157" cy="365758"/>
            </a:xfrm>
            <a:prstGeom prst="straightConnector1">
              <a:avLst/>
            </a:prstGeom>
            <a:noFill/>
            <a:ln>
              <a:noFill/>
            </a:ln>
          </p:spPr>
        </p:cxnSp>
        <p:sp>
          <p:nvSpPr>
            <p:cNvPr id="125" name="Google Shape;125;p5"/>
            <p:cNvSpPr/>
            <p:nvPr/>
          </p:nvSpPr>
          <p:spPr>
            <a:xfrm>
              <a:off x="6518042" y="2465800"/>
              <a:ext cx="3313928" cy="1272697"/>
            </a:xfrm>
            <a:custGeom>
              <a:rect b="b" l="l" r="r" t="t"/>
              <a:pathLst>
                <a:path extrusionOk="0" h="2854038" w="2854038">
                  <a:moveTo>
                    <a:pt x="0" y="1427019"/>
                  </a:moveTo>
                  <a:cubicBezTo>
                    <a:pt x="0" y="638898"/>
                    <a:pt x="638898" y="0"/>
                    <a:pt x="1427019" y="0"/>
                  </a:cubicBezTo>
                  <a:cubicBezTo>
                    <a:pt x="2215140" y="0"/>
                    <a:pt x="2854038" y="638898"/>
                    <a:pt x="2854038" y="1427019"/>
                  </a:cubicBezTo>
                  <a:cubicBezTo>
                    <a:pt x="2854038" y="2215140"/>
                    <a:pt x="2215140" y="2854038"/>
                    <a:pt x="1427019" y="2854038"/>
                  </a:cubicBezTo>
                  <a:cubicBezTo>
                    <a:pt x="638898" y="2854038"/>
                    <a:pt x="0" y="2215140"/>
                    <a:pt x="0" y="1427019"/>
                  </a:cubicBezTo>
                  <a:close/>
                </a:path>
              </a:pathLst>
            </a:custGeom>
            <a:solidFill>
              <a:schemeClr val="dk1"/>
            </a:solidFill>
            <a:ln>
              <a:noFill/>
            </a:ln>
          </p:spPr>
          <p:txBody>
            <a:bodyPr anchorCtr="0" anchor="ctr" bIns="453500" lIns="453500" spcFirstLastPara="1" rIns="453500" wrap="square" tIns="453500">
              <a:noAutofit/>
            </a:bodyPr>
            <a:lstStyle/>
            <a:p>
              <a:pPr indent="0" lvl="0" marL="0" marR="0" rtl="0" algn="ctr">
                <a:lnSpc>
                  <a:spcPct val="90000"/>
                </a:lnSpc>
                <a:spcBef>
                  <a:spcPts val="0"/>
                </a:spcBef>
                <a:spcAft>
                  <a:spcPts val="0"/>
                </a:spcAft>
                <a:buClr>
                  <a:schemeClr val="lt1"/>
                </a:buClr>
                <a:buSzPts val="2400"/>
                <a:buFont typeface="Avenir"/>
                <a:buNone/>
              </a:pPr>
              <a:r>
                <a:rPr lang="en-US" sz="2400">
                  <a:solidFill>
                    <a:schemeClr val="lt1"/>
                  </a:solidFill>
                  <a:latin typeface="Avenir"/>
                  <a:ea typeface="Avenir"/>
                  <a:cs typeface="Avenir"/>
                  <a:sym typeface="Avenir"/>
                </a:rPr>
                <a:t>UNDROP</a:t>
              </a:r>
              <a:endParaRPr/>
            </a:p>
          </p:txBody>
        </p:sp>
      </p:grpSp>
      <p:sp>
        <p:nvSpPr>
          <p:cNvPr id="126" name="Google Shape;126;p5"/>
          <p:cNvSpPr/>
          <p:nvPr/>
        </p:nvSpPr>
        <p:spPr>
          <a:xfrm>
            <a:off x="5081205" y="4151124"/>
            <a:ext cx="2433944" cy="1540271"/>
          </a:xfrm>
          <a:custGeom>
            <a:rect b="b" l="l" r="r" t="t"/>
            <a:pathLst>
              <a:path extrusionOk="0" h="2502926" w="2502909">
                <a:moveTo>
                  <a:pt x="0" y="1251463"/>
                </a:moveTo>
                <a:cubicBezTo>
                  <a:pt x="0" y="560299"/>
                  <a:pt x="560295" y="0"/>
                  <a:pt x="1251455" y="0"/>
                </a:cubicBezTo>
                <a:cubicBezTo>
                  <a:pt x="1942615" y="0"/>
                  <a:pt x="2502910" y="560299"/>
                  <a:pt x="2502910" y="1251463"/>
                </a:cubicBezTo>
                <a:cubicBezTo>
                  <a:pt x="2502910" y="1942627"/>
                  <a:pt x="1942615" y="2502926"/>
                  <a:pt x="1251455" y="2502926"/>
                </a:cubicBezTo>
                <a:cubicBezTo>
                  <a:pt x="560295" y="2502926"/>
                  <a:pt x="0" y="1942627"/>
                  <a:pt x="0" y="1251463"/>
                </a:cubicBezTo>
                <a:close/>
              </a:path>
            </a:pathLst>
          </a:custGeom>
          <a:solidFill>
            <a:schemeClr val="accent3"/>
          </a:solidFill>
          <a:ln>
            <a:noFill/>
          </a:ln>
        </p:spPr>
        <p:txBody>
          <a:bodyPr anchorCtr="0" anchor="ctr" bIns="397025" lIns="397000" spcFirstLastPara="1" rIns="397000" wrap="square" tIns="397025">
            <a:noAutofit/>
          </a:bodyPr>
          <a:lstStyle/>
          <a:p>
            <a:pPr indent="0" lvl="0" marL="0" marR="0" rtl="0" algn="ctr">
              <a:lnSpc>
                <a:spcPct val="90000"/>
              </a:lnSpc>
              <a:spcBef>
                <a:spcPts val="0"/>
              </a:spcBef>
              <a:spcAft>
                <a:spcPts val="0"/>
              </a:spcAft>
              <a:buClr>
                <a:schemeClr val="lt1"/>
              </a:buClr>
              <a:buSzPts val="2400"/>
              <a:buFont typeface="Gill Sans"/>
              <a:buNone/>
            </a:pPr>
            <a:r>
              <a:rPr lang="en-US" sz="2000">
                <a:solidFill>
                  <a:schemeClr val="lt1"/>
                </a:solidFill>
                <a:latin typeface="Avenir"/>
                <a:ea typeface="Avenir"/>
                <a:cs typeface="Avenir"/>
                <a:sym typeface="Avenir"/>
              </a:rPr>
              <a:t>VGs: </a:t>
            </a:r>
            <a:endParaRPr/>
          </a:p>
          <a:p>
            <a:pPr indent="0" lvl="0" marL="0" marR="0" rtl="0" algn="ctr">
              <a:lnSpc>
                <a:spcPct val="90000"/>
              </a:lnSpc>
              <a:spcBef>
                <a:spcPts val="0"/>
              </a:spcBef>
              <a:spcAft>
                <a:spcPts val="0"/>
              </a:spcAft>
              <a:buClr>
                <a:schemeClr val="lt1"/>
              </a:buClr>
              <a:buSzPts val="2400"/>
              <a:buFont typeface="Gill Sans"/>
              <a:buNone/>
            </a:pPr>
            <a:r>
              <a:rPr lang="en-US" sz="2000">
                <a:solidFill>
                  <a:schemeClr val="lt1"/>
                </a:solidFill>
                <a:latin typeface="Avenir"/>
                <a:ea typeface="Avenir"/>
                <a:cs typeface="Avenir"/>
                <a:sym typeface="Avenir"/>
              </a:rPr>
              <a:t>Land Tenure</a:t>
            </a:r>
            <a:endParaRPr b="0" i="0" sz="2000" u="none" cap="none" strike="noStrike">
              <a:solidFill>
                <a:schemeClr val="lt1"/>
              </a:solidFill>
              <a:latin typeface="Avenir"/>
              <a:ea typeface="Avenir"/>
              <a:cs typeface="Avenir"/>
              <a:sym typeface="Avenir"/>
            </a:endParaRPr>
          </a:p>
        </p:txBody>
      </p:sp>
      <p:sp>
        <p:nvSpPr>
          <p:cNvPr id="127" name="Google Shape;127;p5"/>
          <p:cNvSpPr/>
          <p:nvPr/>
        </p:nvSpPr>
        <p:spPr>
          <a:xfrm>
            <a:off x="6837995" y="3253246"/>
            <a:ext cx="2433944" cy="1540271"/>
          </a:xfrm>
          <a:custGeom>
            <a:rect b="b" l="l" r="r" t="t"/>
            <a:pathLst>
              <a:path extrusionOk="0" h="2502926" w="2502909">
                <a:moveTo>
                  <a:pt x="0" y="1251463"/>
                </a:moveTo>
                <a:cubicBezTo>
                  <a:pt x="0" y="560299"/>
                  <a:pt x="560295" y="0"/>
                  <a:pt x="1251455" y="0"/>
                </a:cubicBezTo>
                <a:cubicBezTo>
                  <a:pt x="1942615" y="0"/>
                  <a:pt x="2502910" y="560299"/>
                  <a:pt x="2502910" y="1251463"/>
                </a:cubicBezTo>
                <a:cubicBezTo>
                  <a:pt x="2502910" y="1942627"/>
                  <a:pt x="1942615" y="2502926"/>
                  <a:pt x="1251455" y="2502926"/>
                </a:cubicBezTo>
                <a:cubicBezTo>
                  <a:pt x="560295" y="2502926"/>
                  <a:pt x="0" y="1942627"/>
                  <a:pt x="0" y="1251463"/>
                </a:cubicBezTo>
                <a:close/>
              </a:path>
            </a:pathLst>
          </a:custGeom>
          <a:solidFill>
            <a:schemeClr val="accent3"/>
          </a:solidFill>
          <a:ln>
            <a:noFill/>
          </a:ln>
        </p:spPr>
        <p:txBody>
          <a:bodyPr anchorCtr="0" anchor="ctr" bIns="397025" lIns="397000" spcFirstLastPara="1" rIns="397000" wrap="square" tIns="397025">
            <a:noAutofit/>
          </a:bodyPr>
          <a:lstStyle/>
          <a:p>
            <a:pPr indent="0" lvl="0" marL="0" marR="0" rtl="0" algn="ctr">
              <a:lnSpc>
                <a:spcPct val="90000"/>
              </a:lnSpc>
              <a:spcBef>
                <a:spcPts val="0"/>
              </a:spcBef>
              <a:spcAft>
                <a:spcPts val="0"/>
              </a:spcAft>
              <a:buClr>
                <a:schemeClr val="lt1"/>
              </a:buClr>
              <a:buSzPts val="2400"/>
              <a:buFont typeface="Gill Sans"/>
              <a:buNone/>
            </a:pPr>
            <a:r>
              <a:rPr lang="en-US" sz="2000">
                <a:solidFill>
                  <a:schemeClr val="lt1"/>
                </a:solidFill>
                <a:latin typeface="Avenir"/>
                <a:ea typeface="Avenir"/>
                <a:cs typeface="Avenir"/>
                <a:sym typeface="Avenir"/>
              </a:rPr>
              <a:t>VGs: </a:t>
            </a:r>
            <a:endParaRPr/>
          </a:p>
          <a:p>
            <a:pPr indent="0" lvl="0" marL="0" marR="0" rtl="0" algn="ctr">
              <a:lnSpc>
                <a:spcPct val="90000"/>
              </a:lnSpc>
              <a:spcBef>
                <a:spcPts val="0"/>
              </a:spcBef>
              <a:spcAft>
                <a:spcPts val="0"/>
              </a:spcAft>
              <a:buClr>
                <a:schemeClr val="lt1"/>
              </a:buClr>
              <a:buSzPts val="2400"/>
              <a:buFont typeface="Gill Sans"/>
              <a:buNone/>
            </a:pPr>
            <a:r>
              <a:rPr lang="en-US" sz="2000">
                <a:solidFill>
                  <a:schemeClr val="lt1"/>
                </a:solidFill>
                <a:latin typeface="Avenir"/>
                <a:ea typeface="Avenir"/>
                <a:cs typeface="Avenir"/>
                <a:sym typeface="Avenir"/>
              </a:rPr>
              <a:t>Food Systems and Nutrition</a:t>
            </a:r>
            <a:endParaRPr b="0" i="0" sz="2000" u="none" cap="none" strike="noStrike">
              <a:solidFill>
                <a:schemeClr val="lt1"/>
              </a:solidFill>
              <a:latin typeface="Avenir"/>
              <a:ea typeface="Avenir"/>
              <a:cs typeface="Avenir"/>
              <a:sym typeface="Avenir"/>
            </a:endParaRPr>
          </a:p>
        </p:txBody>
      </p:sp>
      <p:sp>
        <p:nvSpPr>
          <p:cNvPr id="128" name="Google Shape;128;p5"/>
          <p:cNvSpPr/>
          <p:nvPr/>
        </p:nvSpPr>
        <p:spPr>
          <a:xfrm>
            <a:off x="8461705" y="4253594"/>
            <a:ext cx="2433944" cy="1540271"/>
          </a:xfrm>
          <a:custGeom>
            <a:rect b="b" l="l" r="r" t="t"/>
            <a:pathLst>
              <a:path extrusionOk="0" h="2502926" w="2502909">
                <a:moveTo>
                  <a:pt x="0" y="1251463"/>
                </a:moveTo>
                <a:cubicBezTo>
                  <a:pt x="0" y="560299"/>
                  <a:pt x="560295" y="0"/>
                  <a:pt x="1251455" y="0"/>
                </a:cubicBezTo>
                <a:cubicBezTo>
                  <a:pt x="1942615" y="0"/>
                  <a:pt x="2502910" y="560299"/>
                  <a:pt x="2502910" y="1251463"/>
                </a:cubicBezTo>
                <a:cubicBezTo>
                  <a:pt x="2502910" y="1942627"/>
                  <a:pt x="1942615" y="2502926"/>
                  <a:pt x="1251455" y="2502926"/>
                </a:cubicBezTo>
                <a:cubicBezTo>
                  <a:pt x="560295" y="2502926"/>
                  <a:pt x="0" y="1942627"/>
                  <a:pt x="0" y="1251463"/>
                </a:cubicBezTo>
                <a:close/>
              </a:path>
            </a:pathLst>
          </a:custGeom>
          <a:solidFill>
            <a:schemeClr val="accent3"/>
          </a:solidFill>
          <a:ln>
            <a:noFill/>
          </a:ln>
        </p:spPr>
        <p:txBody>
          <a:bodyPr anchorCtr="0" anchor="ctr" bIns="397025" lIns="397000" spcFirstLastPara="1" rIns="397000" wrap="square" tIns="397025">
            <a:noAutofit/>
          </a:bodyPr>
          <a:lstStyle/>
          <a:p>
            <a:pPr indent="0" lvl="0" marL="0" marR="0" rtl="0" algn="ctr">
              <a:lnSpc>
                <a:spcPct val="90000"/>
              </a:lnSpc>
              <a:spcBef>
                <a:spcPts val="0"/>
              </a:spcBef>
              <a:spcAft>
                <a:spcPts val="0"/>
              </a:spcAft>
              <a:buClr>
                <a:schemeClr val="lt1"/>
              </a:buClr>
              <a:buSzPts val="2400"/>
              <a:buFont typeface="Gill Sans"/>
              <a:buNone/>
            </a:pPr>
            <a:r>
              <a:rPr lang="en-US" sz="2000">
                <a:solidFill>
                  <a:schemeClr val="lt1"/>
                </a:solidFill>
                <a:latin typeface="Avenir"/>
                <a:ea typeface="Avenir"/>
                <a:cs typeface="Avenir"/>
                <a:sym typeface="Avenir"/>
              </a:rPr>
              <a:t>VGs: </a:t>
            </a:r>
            <a:endParaRPr/>
          </a:p>
          <a:p>
            <a:pPr indent="0" lvl="0" marL="0" marR="0" rtl="0" algn="ctr">
              <a:lnSpc>
                <a:spcPct val="90000"/>
              </a:lnSpc>
              <a:spcBef>
                <a:spcPts val="0"/>
              </a:spcBef>
              <a:spcAft>
                <a:spcPts val="0"/>
              </a:spcAft>
              <a:buClr>
                <a:schemeClr val="lt1"/>
              </a:buClr>
              <a:buSzPts val="2400"/>
              <a:buFont typeface="Gill Sans"/>
              <a:buNone/>
            </a:pPr>
            <a:r>
              <a:rPr lang="en-US" sz="2000">
                <a:solidFill>
                  <a:schemeClr val="lt1"/>
                </a:solidFill>
                <a:latin typeface="Avenir"/>
                <a:ea typeface="Avenir"/>
                <a:cs typeface="Avenir"/>
                <a:sym typeface="Avenir"/>
              </a:rPr>
              <a:t>Right to Food</a:t>
            </a:r>
            <a:endParaRPr b="0" i="0" sz="2000" u="none" cap="none" strike="noStrike">
              <a:solidFill>
                <a:schemeClr val="lt1"/>
              </a:solidFill>
              <a:latin typeface="Avenir"/>
              <a:ea typeface="Avenir"/>
              <a:cs typeface="Avenir"/>
              <a:sym typeface="Aveni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descr="A child standing in front of a house&#10;&#10;Description automatically generated with medium confidence" id="671" name="Google Shape;671;p41"/>
          <p:cNvPicPr preferRelativeResize="0"/>
          <p:nvPr/>
        </p:nvPicPr>
        <p:blipFill rotWithShape="1">
          <a:blip r:embed="rId3">
            <a:alphaModFix/>
          </a:blip>
          <a:srcRect b="0" l="4759" r="0" t="0"/>
          <a:stretch/>
        </p:blipFill>
        <p:spPr>
          <a:xfrm>
            <a:off x="-1" y="0"/>
            <a:ext cx="9807025" cy="6858000"/>
          </a:xfrm>
          <a:prstGeom prst="rect">
            <a:avLst/>
          </a:prstGeom>
          <a:noFill/>
          <a:ln>
            <a:noFill/>
          </a:ln>
        </p:spPr>
      </p:pic>
      <p:sp>
        <p:nvSpPr>
          <p:cNvPr id="672" name="Google Shape;672;p41"/>
          <p:cNvSpPr txBox="1"/>
          <p:nvPr/>
        </p:nvSpPr>
        <p:spPr>
          <a:xfrm>
            <a:off x="4658497" y="1690687"/>
            <a:ext cx="6695302" cy="4486275"/>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lt2"/>
              </a:solidFill>
              <a:latin typeface="Avenir"/>
              <a:ea typeface="Avenir"/>
              <a:cs typeface="Avenir"/>
              <a:sym typeface="Avenir"/>
            </a:endParaRPr>
          </a:p>
        </p:txBody>
      </p:sp>
      <p:sp>
        <p:nvSpPr>
          <p:cNvPr id="673" name="Google Shape;673;p41"/>
          <p:cNvSpPr/>
          <p:nvPr/>
        </p:nvSpPr>
        <p:spPr>
          <a:xfrm>
            <a:off x="3048001" y="0"/>
            <a:ext cx="9143999" cy="6857999"/>
          </a:xfrm>
          <a:prstGeom prst="rect">
            <a:avLst/>
          </a:prstGeom>
          <a:solidFill>
            <a:srgbClr val="F2F2F2">
              <a:alpha val="5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4" name="Google Shape;674;p41"/>
          <p:cNvSpPr txBox="1"/>
          <p:nvPr/>
        </p:nvSpPr>
        <p:spPr>
          <a:xfrm>
            <a:off x="3867664" y="463979"/>
            <a:ext cx="7745628" cy="1325563"/>
          </a:xfrm>
          <a:prstGeom prst="rect">
            <a:avLst/>
          </a:prstGeom>
          <a:solidFill>
            <a:schemeClr val="lt1"/>
          </a:solid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Calibri"/>
              <a:buNone/>
            </a:pPr>
            <a:r>
              <a:t/>
            </a:r>
            <a:endParaRPr sz="2000">
              <a:solidFill>
                <a:schemeClr val="lt2"/>
              </a:solidFill>
              <a:latin typeface="Calibri"/>
              <a:ea typeface="Calibri"/>
              <a:cs typeface="Calibri"/>
              <a:sym typeface="Calibri"/>
            </a:endParaRPr>
          </a:p>
          <a:p>
            <a:pPr indent="0" lvl="0" marL="0" marR="0" rtl="0" algn="ctr">
              <a:lnSpc>
                <a:spcPct val="90000"/>
              </a:lnSpc>
              <a:spcBef>
                <a:spcPts val="0"/>
              </a:spcBef>
              <a:spcAft>
                <a:spcPts val="0"/>
              </a:spcAft>
              <a:buClr>
                <a:schemeClr val="lt2"/>
              </a:buClr>
              <a:buSzPts val="4000"/>
              <a:buFont typeface="Calibri"/>
              <a:buNone/>
            </a:pPr>
            <a:r>
              <a:rPr lang="en-US" sz="4000">
                <a:solidFill>
                  <a:schemeClr val="lt2"/>
                </a:solidFill>
                <a:latin typeface="Calibri"/>
                <a:ea typeface="Calibri"/>
                <a:cs typeface="Calibri"/>
                <a:sym typeface="Calibri"/>
              </a:rPr>
              <a:t>POPULATIONS TO CONSIDER</a:t>
            </a:r>
            <a:endParaRPr/>
          </a:p>
        </p:txBody>
      </p:sp>
      <p:sp>
        <p:nvSpPr>
          <p:cNvPr id="675" name="Google Shape;675;p41"/>
          <p:cNvSpPr txBox="1"/>
          <p:nvPr/>
        </p:nvSpPr>
        <p:spPr>
          <a:xfrm>
            <a:off x="3867664" y="1789542"/>
            <a:ext cx="7745628" cy="4486275"/>
          </a:xfrm>
          <a:prstGeom prst="rect">
            <a:avLst/>
          </a:prstGeom>
          <a:solidFill>
            <a:schemeClr val="lt1"/>
          </a:solidFill>
          <a:ln>
            <a:noFill/>
          </a:ln>
        </p:spPr>
        <p:txBody>
          <a:bodyPr anchorCtr="0" anchor="t" bIns="45700" lIns="91425" spcFirstLastPara="1" rIns="91425" wrap="square" tIns="45700">
            <a:noAutofit/>
          </a:bodyPr>
          <a:lstStyle/>
          <a:p>
            <a:pPr indent="-228600" lvl="0" marL="731520" marR="0" rtl="0" algn="l">
              <a:lnSpc>
                <a:spcPct val="90000"/>
              </a:lnSpc>
              <a:spcBef>
                <a:spcPts val="0"/>
              </a:spcBef>
              <a:spcAft>
                <a:spcPts val="0"/>
              </a:spcAft>
              <a:buClr>
                <a:schemeClr val="lt2"/>
              </a:buClr>
              <a:buSzPts val="2800"/>
              <a:buFont typeface="Arial"/>
              <a:buChar char="•"/>
            </a:pPr>
            <a:r>
              <a:rPr lang="en-US" sz="2800">
                <a:solidFill>
                  <a:schemeClr val="lt2"/>
                </a:solidFill>
                <a:latin typeface="Avenir"/>
                <a:ea typeface="Avenir"/>
                <a:cs typeface="Avenir"/>
                <a:sym typeface="Avenir"/>
              </a:rPr>
              <a:t>Women</a:t>
            </a:r>
            <a:endParaRPr/>
          </a:p>
          <a:p>
            <a:pPr indent="-228600" lvl="2" marL="1188720" marR="0" rtl="0" algn="l">
              <a:lnSpc>
                <a:spcPct val="90000"/>
              </a:lnSpc>
              <a:spcBef>
                <a:spcPts val="500"/>
              </a:spcBef>
              <a:spcAft>
                <a:spcPts val="0"/>
              </a:spcAft>
              <a:buClr>
                <a:schemeClr val="lt2"/>
              </a:buClr>
              <a:buSzPts val="2000"/>
              <a:buFont typeface="Arial"/>
              <a:buChar char="•"/>
            </a:pPr>
            <a:r>
              <a:rPr b="0" i="0" lang="en-US" sz="2000" u="none" cap="none" strike="noStrike">
                <a:solidFill>
                  <a:schemeClr val="lt2"/>
                </a:solidFill>
                <a:latin typeface="Avenir"/>
                <a:ea typeface="Avenir"/>
                <a:cs typeface="Avenir"/>
                <a:sym typeface="Avenir"/>
              </a:rPr>
              <a:t>Pregnant/lactating</a:t>
            </a:r>
            <a:endParaRPr/>
          </a:p>
          <a:p>
            <a:pPr indent="-228600" lvl="2" marL="1188720" marR="0" rtl="0" algn="l">
              <a:lnSpc>
                <a:spcPct val="90000"/>
              </a:lnSpc>
              <a:spcBef>
                <a:spcPts val="500"/>
              </a:spcBef>
              <a:spcAft>
                <a:spcPts val="0"/>
              </a:spcAft>
              <a:buClr>
                <a:schemeClr val="lt2"/>
              </a:buClr>
              <a:buSzPts val="2000"/>
              <a:buFont typeface="Arial"/>
              <a:buChar char="•"/>
            </a:pPr>
            <a:r>
              <a:rPr b="0" i="0" lang="en-US" sz="2000" u="none" cap="none" strike="noStrike">
                <a:solidFill>
                  <a:schemeClr val="lt2"/>
                </a:solidFill>
                <a:latin typeface="Avenir"/>
                <a:ea typeface="Avenir"/>
                <a:cs typeface="Avenir"/>
                <a:sym typeface="Avenir"/>
              </a:rPr>
              <a:t>Women-led households</a:t>
            </a:r>
            <a:endParaRPr/>
          </a:p>
          <a:p>
            <a:pPr indent="0" lvl="1" marL="73152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lt2"/>
              </a:solidFill>
              <a:latin typeface="Avenir"/>
              <a:ea typeface="Avenir"/>
              <a:cs typeface="Avenir"/>
              <a:sym typeface="Avenir"/>
            </a:endParaRPr>
          </a:p>
          <a:p>
            <a:pPr indent="-228600" lvl="0" marL="731520" marR="0" rtl="0" algn="l">
              <a:lnSpc>
                <a:spcPct val="90000"/>
              </a:lnSpc>
              <a:spcBef>
                <a:spcPts val="1000"/>
              </a:spcBef>
              <a:spcAft>
                <a:spcPts val="0"/>
              </a:spcAft>
              <a:buClr>
                <a:schemeClr val="lt2"/>
              </a:buClr>
              <a:buSzPts val="2800"/>
              <a:buFont typeface="Arial"/>
              <a:buChar char="•"/>
            </a:pPr>
            <a:r>
              <a:rPr lang="en-US" sz="2800">
                <a:solidFill>
                  <a:schemeClr val="lt2"/>
                </a:solidFill>
                <a:latin typeface="Avenir"/>
                <a:ea typeface="Avenir"/>
                <a:cs typeface="Avenir"/>
                <a:sym typeface="Avenir"/>
              </a:rPr>
              <a:t>Youth</a:t>
            </a:r>
            <a:endParaRPr/>
          </a:p>
          <a:p>
            <a:pPr indent="-228600" lvl="2" marL="1188720" marR="0" rtl="0" algn="l">
              <a:lnSpc>
                <a:spcPct val="90000"/>
              </a:lnSpc>
              <a:spcBef>
                <a:spcPts val="500"/>
              </a:spcBef>
              <a:spcAft>
                <a:spcPts val="0"/>
              </a:spcAft>
              <a:buClr>
                <a:schemeClr val="lt2"/>
              </a:buClr>
              <a:buSzPts val="2000"/>
              <a:buFont typeface="Arial"/>
              <a:buChar char="•"/>
            </a:pPr>
            <a:r>
              <a:rPr b="0" i="0" lang="en-US" sz="2000" u="none" cap="none" strike="noStrike">
                <a:solidFill>
                  <a:schemeClr val="lt2"/>
                </a:solidFill>
                <a:latin typeface="Avenir"/>
                <a:ea typeface="Avenir"/>
                <a:cs typeface="Avenir"/>
                <a:sym typeface="Avenir"/>
              </a:rPr>
              <a:t>Under 5 and school-aged</a:t>
            </a:r>
            <a:endParaRPr/>
          </a:p>
          <a:p>
            <a:pPr indent="-228600" lvl="2" marL="1188720" marR="0" rtl="0" algn="l">
              <a:lnSpc>
                <a:spcPct val="90000"/>
              </a:lnSpc>
              <a:spcBef>
                <a:spcPts val="500"/>
              </a:spcBef>
              <a:spcAft>
                <a:spcPts val="0"/>
              </a:spcAft>
              <a:buClr>
                <a:schemeClr val="lt2"/>
              </a:buClr>
              <a:buSzPts val="2000"/>
              <a:buFont typeface="Arial"/>
              <a:buChar char="•"/>
            </a:pPr>
            <a:r>
              <a:rPr b="0" i="0" lang="en-US" sz="2000" u="none" cap="none" strike="noStrike">
                <a:solidFill>
                  <a:schemeClr val="lt2"/>
                </a:solidFill>
                <a:latin typeface="Avenir"/>
                <a:ea typeface="Avenir"/>
                <a:cs typeface="Avenir"/>
                <a:sym typeface="Avenir"/>
              </a:rPr>
              <a:t>Adolescent girls</a:t>
            </a:r>
            <a:endParaRPr/>
          </a:p>
          <a:p>
            <a:pPr indent="-76200" lvl="1" marL="731520" marR="0" rtl="0" algn="l">
              <a:lnSpc>
                <a:spcPct val="90000"/>
              </a:lnSpc>
              <a:spcBef>
                <a:spcPts val="500"/>
              </a:spcBef>
              <a:spcAft>
                <a:spcPts val="0"/>
              </a:spcAft>
              <a:buClr>
                <a:schemeClr val="dk1"/>
              </a:buClr>
              <a:buSzPts val="2400"/>
              <a:buFont typeface="Arial"/>
              <a:buNone/>
            </a:pPr>
            <a:r>
              <a:t/>
            </a:r>
            <a:endParaRPr b="0" i="0" sz="2400" u="none" cap="none" strike="noStrike">
              <a:solidFill>
                <a:schemeClr val="lt2"/>
              </a:solidFill>
              <a:latin typeface="Avenir"/>
              <a:ea typeface="Avenir"/>
              <a:cs typeface="Avenir"/>
              <a:sym typeface="Avenir"/>
            </a:endParaRPr>
          </a:p>
          <a:p>
            <a:pPr indent="-228600" lvl="1" marL="731520" marR="0" rtl="0" algn="l">
              <a:lnSpc>
                <a:spcPct val="90000"/>
              </a:lnSpc>
              <a:spcBef>
                <a:spcPts val="500"/>
              </a:spcBef>
              <a:spcAft>
                <a:spcPts val="0"/>
              </a:spcAft>
              <a:buClr>
                <a:schemeClr val="lt2"/>
              </a:buClr>
              <a:buSzPts val="2800"/>
              <a:buFont typeface="Arial"/>
              <a:buChar char="•"/>
            </a:pPr>
            <a:r>
              <a:rPr b="0" i="0" lang="en-US" sz="2800" u="none" cap="none" strike="noStrike">
                <a:solidFill>
                  <a:schemeClr val="lt2"/>
                </a:solidFill>
                <a:latin typeface="Avenir"/>
                <a:ea typeface="Avenir"/>
                <a:cs typeface="Avenir"/>
                <a:sym typeface="Avenir"/>
              </a:rPr>
              <a:t>Ethnic minorities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42"/>
          <p:cNvSpPr txBox="1"/>
          <p:nvPr/>
        </p:nvSpPr>
        <p:spPr>
          <a:xfrm rot="-5400000">
            <a:off x="-1940278" y="2721113"/>
            <a:ext cx="6141309" cy="14157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2"/>
                </a:solidFill>
                <a:latin typeface="Avenir"/>
                <a:ea typeface="Avenir"/>
                <a:cs typeface="Avenir"/>
                <a:sym typeface="Avenir"/>
              </a:rPr>
              <a:t>UGANDA</a:t>
            </a:r>
            <a:endParaRPr/>
          </a:p>
          <a:p>
            <a:pPr indent="0" lvl="0" marL="0" marR="0" rtl="0" algn="l">
              <a:spcBef>
                <a:spcPts val="0"/>
              </a:spcBef>
              <a:spcAft>
                <a:spcPts val="0"/>
              </a:spcAft>
              <a:buNone/>
            </a:pPr>
            <a:r>
              <a:rPr lang="en-US" sz="4000">
                <a:solidFill>
                  <a:schemeClr val="lt2"/>
                </a:solidFill>
                <a:latin typeface="Avenir"/>
                <a:ea typeface="Avenir"/>
                <a:cs typeface="Avenir"/>
                <a:sym typeface="Avenir"/>
              </a:rPr>
              <a:t>(gender analysis)</a:t>
            </a:r>
            <a:endParaRPr/>
          </a:p>
        </p:txBody>
      </p:sp>
      <p:pic>
        <p:nvPicPr>
          <p:cNvPr descr="A picture containing graphical user interface&#10;&#10;Description automatically generated" id="681" name="Google Shape;681;p42"/>
          <p:cNvPicPr preferRelativeResize="0"/>
          <p:nvPr/>
        </p:nvPicPr>
        <p:blipFill rotWithShape="1">
          <a:blip r:embed="rId3">
            <a:alphaModFix/>
          </a:blip>
          <a:srcRect b="0" l="0" r="0" t="0"/>
          <a:stretch/>
        </p:blipFill>
        <p:spPr>
          <a:xfrm>
            <a:off x="1838262" y="234693"/>
            <a:ext cx="10165716" cy="63886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Logo&#10;&#10;Description automatically generated" id="133" name="Google Shape;133;p6"/>
          <p:cNvPicPr preferRelativeResize="0"/>
          <p:nvPr/>
        </p:nvPicPr>
        <p:blipFill rotWithShape="1">
          <a:blip r:embed="rId3">
            <a:alphaModFix/>
          </a:blip>
          <a:srcRect b="0" l="0" r="0" t="0"/>
          <a:stretch/>
        </p:blipFill>
        <p:spPr>
          <a:xfrm>
            <a:off x="584095" y="4703517"/>
            <a:ext cx="3725966" cy="1600415"/>
          </a:xfrm>
          <a:prstGeom prst="rect">
            <a:avLst/>
          </a:prstGeom>
          <a:noFill/>
          <a:ln>
            <a:noFill/>
          </a:ln>
        </p:spPr>
      </p:pic>
      <p:pic>
        <p:nvPicPr>
          <p:cNvPr descr="Logo, company name&#10;&#10;Description automatically generated" id="134" name="Google Shape;134;p6"/>
          <p:cNvPicPr preferRelativeResize="0"/>
          <p:nvPr/>
        </p:nvPicPr>
        <p:blipFill rotWithShape="1">
          <a:blip r:embed="rId4">
            <a:alphaModFix/>
          </a:blip>
          <a:srcRect b="0" l="0" r="0" t="0"/>
          <a:stretch/>
        </p:blipFill>
        <p:spPr>
          <a:xfrm>
            <a:off x="3945240" y="1648954"/>
            <a:ext cx="4256211" cy="3535020"/>
          </a:xfrm>
          <a:prstGeom prst="rect">
            <a:avLst/>
          </a:prstGeom>
          <a:noFill/>
          <a:ln>
            <a:noFill/>
          </a:ln>
        </p:spPr>
      </p:pic>
      <p:sp>
        <p:nvSpPr>
          <p:cNvPr id="135" name="Google Shape;135;p6"/>
          <p:cNvSpPr txBox="1"/>
          <p:nvPr/>
        </p:nvSpPr>
        <p:spPr>
          <a:xfrm>
            <a:off x="2447078" y="270760"/>
            <a:ext cx="8033210" cy="1188720"/>
          </a:xfrm>
          <a:prstGeom prst="rect">
            <a:avLst/>
          </a:prstGeom>
          <a:solidFill>
            <a:srgbClr val="FFFFFF"/>
          </a:solidFill>
          <a:ln>
            <a:noFill/>
          </a:ln>
        </p:spPr>
        <p:txBody>
          <a:bodyPr anchorCtr="0" anchor="ctr" bIns="182875" lIns="182875" spcFirstLastPara="1" rIns="182875" wrap="square" tIns="182875">
            <a:normAutofit fontScale="97500"/>
          </a:bodyPr>
          <a:lstStyle/>
          <a:p>
            <a:pPr indent="0" lvl="0" marL="0" marR="0" rtl="0" algn="ctr">
              <a:lnSpc>
                <a:spcPct val="90000"/>
              </a:lnSpc>
              <a:spcBef>
                <a:spcPts val="0"/>
              </a:spcBef>
              <a:spcAft>
                <a:spcPts val="0"/>
              </a:spcAft>
              <a:buClr>
                <a:srgbClr val="262626"/>
              </a:buClr>
              <a:buSzPct val="65268"/>
              <a:buFont typeface="Gill Sans"/>
              <a:buNone/>
            </a:pPr>
            <a:r>
              <a:rPr lang="en-US" sz="4400">
                <a:solidFill>
                  <a:schemeClr val="dk1"/>
                </a:solidFill>
                <a:latin typeface="Avenir"/>
                <a:ea typeface="Avenir"/>
                <a:cs typeface="Avenir"/>
                <a:sym typeface="Avenir"/>
              </a:rPr>
              <a:t>THE CONSORTIUM</a:t>
            </a:r>
            <a:endParaRPr/>
          </a:p>
        </p:txBody>
      </p:sp>
      <p:pic>
        <p:nvPicPr>
          <p:cNvPr descr="Logo, company name&#10;&#10;Description automatically generated" id="136" name="Google Shape;136;p6"/>
          <p:cNvPicPr preferRelativeResize="0"/>
          <p:nvPr/>
        </p:nvPicPr>
        <p:blipFill rotWithShape="1">
          <a:blip r:embed="rId5">
            <a:alphaModFix/>
          </a:blip>
          <a:srcRect b="0" l="0" r="0" t="0"/>
          <a:stretch/>
        </p:blipFill>
        <p:spPr>
          <a:xfrm>
            <a:off x="8201452" y="1574247"/>
            <a:ext cx="3990548" cy="1386807"/>
          </a:xfrm>
          <a:prstGeom prst="rect">
            <a:avLst/>
          </a:prstGeom>
          <a:noFill/>
          <a:ln>
            <a:noFill/>
          </a:ln>
        </p:spPr>
      </p:pic>
      <p:pic>
        <p:nvPicPr>
          <p:cNvPr descr="Text&#10;&#10;Description automatically generated" id="137" name="Google Shape;137;p6"/>
          <p:cNvPicPr preferRelativeResize="0"/>
          <p:nvPr/>
        </p:nvPicPr>
        <p:blipFill rotWithShape="1">
          <a:blip r:embed="rId6">
            <a:alphaModFix/>
          </a:blip>
          <a:srcRect b="0" l="0" r="0" t="0"/>
          <a:stretch/>
        </p:blipFill>
        <p:spPr>
          <a:xfrm>
            <a:off x="8201452" y="4705116"/>
            <a:ext cx="3817448" cy="1386807"/>
          </a:xfrm>
          <a:prstGeom prst="rect">
            <a:avLst/>
          </a:prstGeom>
          <a:noFill/>
          <a:ln>
            <a:noFill/>
          </a:ln>
        </p:spPr>
      </p:pic>
      <p:pic>
        <p:nvPicPr>
          <p:cNvPr descr="Icon&#10;&#10;Description automatically generated" id="138" name="Google Shape;138;p6"/>
          <p:cNvPicPr preferRelativeResize="0"/>
          <p:nvPr/>
        </p:nvPicPr>
        <p:blipFill rotWithShape="1">
          <a:blip r:embed="rId7">
            <a:alphaModFix/>
          </a:blip>
          <a:srcRect b="0" l="0" r="0" t="0"/>
          <a:stretch/>
        </p:blipFill>
        <p:spPr>
          <a:xfrm>
            <a:off x="678173" y="1574247"/>
            <a:ext cx="3777208" cy="1507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ph type="title"/>
          </p:nvPr>
        </p:nvSpPr>
        <p:spPr>
          <a:xfrm>
            <a:off x="2607612" y="714849"/>
            <a:ext cx="7204632" cy="1110476"/>
          </a:xfrm>
          <a:prstGeom prst="rect">
            <a:avLst/>
          </a:prstGeom>
          <a:solidFill>
            <a:srgbClr val="FFFFFF"/>
          </a:solidFill>
          <a:ln>
            <a:noFill/>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sz="4000">
                <a:latin typeface="Avenir"/>
                <a:ea typeface="Avenir"/>
                <a:cs typeface="Avenir"/>
                <a:sym typeface="Avenir"/>
              </a:rPr>
              <a:t>PROJECT PHASES</a:t>
            </a:r>
            <a:endParaRPr sz="4000">
              <a:latin typeface="Avenir"/>
              <a:ea typeface="Avenir"/>
              <a:cs typeface="Avenir"/>
              <a:sym typeface="Avenir"/>
            </a:endParaRPr>
          </a:p>
        </p:txBody>
      </p:sp>
      <p:grpSp>
        <p:nvGrpSpPr>
          <p:cNvPr id="144" name="Google Shape;144;p7"/>
          <p:cNvGrpSpPr/>
          <p:nvPr/>
        </p:nvGrpSpPr>
        <p:grpSpPr>
          <a:xfrm>
            <a:off x="581784" y="1825325"/>
            <a:ext cx="11028431" cy="3119531"/>
            <a:chOff x="4550" y="674013"/>
            <a:chExt cx="11028431" cy="3019282"/>
          </a:xfrm>
        </p:grpSpPr>
        <p:sp>
          <p:nvSpPr>
            <p:cNvPr id="145" name="Google Shape;145;p7"/>
            <p:cNvSpPr/>
            <p:nvPr/>
          </p:nvSpPr>
          <p:spPr>
            <a:xfrm>
              <a:off x="4550" y="674013"/>
              <a:ext cx="2301282" cy="920513"/>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7"/>
            <p:cNvSpPr txBox="1"/>
            <p:nvPr/>
          </p:nvSpPr>
          <p:spPr>
            <a:xfrm>
              <a:off x="464807" y="752256"/>
              <a:ext cx="1380769" cy="920513"/>
            </a:xfrm>
            <a:prstGeom prst="rect">
              <a:avLst/>
            </a:prstGeom>
            <a:noFill/>
            <a:ln>
              <a:noFill/>
            </a:ln>
          </p:spPr>
          <p:txBody>
            <a:bodyPr anchorCtr="0" anchor="ctr" bIns="21575" lIns="43175" spcFirstLastPara="1" rIns="0" wrap="square" tIns="21575">
              <a:noAutofit/>
            </a:bodyPr>
            <a:lstStyle/>
            <a:p>
              <a:pPr indent="0" lvl="0" marL="0" marR="0" rtl="0" algn="ctr">
                <a:lnSpc>
                  <a:spcPct val="90000"/>
                </a:lnSpc>
                <a:spcBef>
                  <a:spcPts val="0"/>
                </a:spcBef>
                <a:spcAft>
                  <a:spcPts val="0"/>
                </a:spcAft>
                <a:buClr>
                  <a:schemeClr val="lt1"/>
                </a:buClr>
                <a:buSzPts val="3400"/>
                <a:buFont typeface="Gill Sans"/>
                <a:buNone/>
              </a:pPr>
              <a:r>
                <a:rPr b="0" i="0" lang="en-US" sz="3200" u="none" cap="none" strike="noStrike">
                  <a:solidFill>
                    <a:schemeClr val="lt1"/>
                  </a:solidFill>
                  <a:latin typeface="Avenir"/>
                  <a:ea typeface="Avenir"/>
                  <a:cs typeface="Avenir"/>
                  <a:sym typeface="Avenir"/>
                </a:rPr>
                <a:t>Phase 1</a:t>
              </a:r>
              <a:endParaRPr b="0" i="0" sz="3200" u="none" cap="none" strike="noStrike">
                <a:solidFill>
                  <a:srgbClr val="000000"/>
                </a:solidFill>
                <a:latin typeface="Avenir"/>
                <a:ea typeface="Avenir"/>
                <a:cs typeface="Avenir"/>
                <a:sym typeface="Avenir"/>
              </a:endParaRPr>
            </a:p>
          </p:txBody>
        </p:sp>
        <p:sp>
          <p:nvSpPr>
            <p:cNvPr id="147" name="Google Shape;147;p7"/>
            <p:cNvSpPr/>
            <p:nvPr/>
          </p:nvSpPr>
          <p:spPr>
            <a:xfrm>
              <a:off x="2006666" y="752256"/>
              <a:ext cx="1910064" cy="764025"/>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7"/>
            <p:cNvSpPr txBox="1"/>
            <p:nvPr/>
          </p:nvSpPr>
          <p:spPr>
            <a:xfrm>
              <a:off x="2388679" y="830499"/>
              <a:ext cx="1146039" cy="764025"/>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2021-2025</a:t>
              </a:r>
              <a:endParaRPr b="0" i="0" sz="1400" u="none" cap="none" strike="noStrike">
                <a:solidFill>
                  <a:schemeClr val="lt2"/>
                </a:solidFill>
                <a:latin typeface="Avenir"/>
                <a:ea typeface="Avenir"/>
                <a:cs typeface="Avenir"/>
                <a:sym typeface="Avenir"/>
              </a:endParaRPr>
            </a:p>
          </p:txBody>
        </p:sp>
        <p:sp>
          <p:nvSpPr>
            <p:cNvPr id="149" name="Google Shape;149;p7"/>
            <p:cNvSpPr/>
            <p:nvPr/>
          </p:nvSpPr>
          <p:spPr>
            <a:xfrm>
              <a:off x="3649322" y="752256"/>
              <a:ext cx="4190242" cy="764025"/>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txBox="1"/>
            <p:nvPr/>
          </p:nvSpPr>
          <p:spPr>
            <a:xfrm>
              <a:off x="4031335" y="830499"/>
              <a:ext cx="3426217" cy="764025"/>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Establish "enabling environment"</a:t>
              </a:r>
              <a:endParaRPr b="0" i="0" sz="1400" u="none" cap="none" strike="noStrike">
                <a:solidFill>
                  <a:schemeClr val="lt2"/>
                </a:solidFill>
                <a:latin typeface="Avenir"/>
                <a:ea typeface="Avenir"/>
                <a:cs typeface="Avenir"/>
                <a:sym typeface="Avenir"/>
              </a:endParaRPr>
            </a:p>
          </p:txBody>
        </p:sp>
        <p:sp>
          <p:nvSpPr>
            <p:cNvPr id="151" name="Google Shape;151;p7"/>
            <p:cNvSpPr/>
            <p:nvPr/>
          </p:nvSpPr>
          <p:spPr>
            <a:xfrm>
              <a:off x="7572155" y="752256"/>
              <a:ext cx="3137300" cy="764025"/>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7"/>
            <p:cNvSpPr txBox="1"/>
            <p:nvPr/>
          </p:nvSpPr>
          <p:spPr>
            <a:xfrm>
              <a:off x="7954168" y="830499"/>
              <a:ext cx="2373275" cy="764025"/>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Four pilot countries*</a:t>
              </a:r>
              <a:endParaRPr b="0" i="0" sz="1400" u="none" cap="none" strike="noStrike">
                <a:solidFill>
                  <a:schemeClr val="lt2"/>
                </a:solidFill>
                <a:latin typeface="Avenir"/>
                <a:ea typeface="Avenir"/>
                <a:cs typeface="Avenir"/>
                <a:sym typeface="Avenir"/>
              </a:endParaRPr>
            </a:p>
          </p:txBody>
        </p:sp>
        <p:sp>
          <p:nvSpPr>
            <p:cNvPr id="153" name="Google Shape;153;p7"/>
            <p:cNvSpPr/>
            <p:nvPr/>
          </p:nvSpPr>
          <p:spPr>
            <a:xfrm>
              <a:off x="4550" y="1723397"/>
              <a:ext cx="2301282" cy="920513"/>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7"/>
            <p:cNvSpPr txBox="1"/>
            <p:nvPr/>
          </p:nvSpPr>
          <p:spPr>
            <a:xfrm>
              <a:off x="464807" y="1723397"/>
              <a:ext cx="1380769" cy="920513"/>
            </a:xfrm>
            <a:prstGeom prst="rect">
              <a:avLst/>
            </a:prstGeom>
            <a:noFill/>
            <a:ln>
              <a:noFill/>
            </a:ln>
          </p:spPr>
          <p:txBody>
            <a:bodyPr anchorCtr="0" anchor="ctr" bIns="21575" lIns="43175" spcFirstLastPara="1" rIns="0" wrap="square" tIns="21575">
              <a:noAutofit/>
            </a:bodyPr>
            <a:lstStyle/>
            <a:p>
              <a:pPr indent="0" lvl="0" marL="0" marR="0" rtl="0" algn="ctr">
                <a:lnSpc>
                  <a:spcPct val="90000"/>
                </a:lnSpc>
                <a:spcBef>
                  <a:spcPts val="0"/>
                </a:spcBef>
                <a:spcAft>
                  <a:spcPts val="0"/>
                </a:spcAft>
                <a:buClr>
                  <a:schemeClr val="lt1"/>
                </a:buClr>
                <a:buSzPts val="3400"/>
                <a:buFont typeface="Gill Sans"/>
                <a:buNone/>
              </a:pPr>
              <a:r>
                <a:rPr b="0" i="0" lang="en-US" sz="3200" u="none" cap="none" strike="noStrike">
                  <a:solidFill>
                    <a:schemeClr val="lt1"/>
                  </a:solidFill>
                  <a:latin typeface="Avenir"/>
                  <a:ea typeface="Avenir"/>
                  <a:cs typeface="Avenir"/>
                  <a:sym typeface="Avenir"/>
                </a:rPr>
                <a:t>Phase 2</a:t>
              </a:r>
              <a:endParaRPr b="0" i="0" sz="3200" u="none" cap="none" strike="noStrike">
                <a:solidFill>
                  <a:srgbClr val="000000"/>
                </a:solidFill>
                <a:latin typeface="Avenir"/>
                <a:ea typeface="Avenir"/>
                <a:cs typeface="Avenir"/>
                <a:sym typeface="Avenir"/>
              </a:endParaRPr>
            </a:p>
          </p:txBody>
        </p:sp>
        <p:sp>
          <p:nvSpPr>
            <p:cNvPr id="155" name="Google Shape;155;p7"/>
            <p:cNvSpPr/>
            <p:nvPr/>
          </p:nvSpPr>
          <p:spPr>
            <a:xfrm>
              <a:off x="2006666" y="1801641"/>
              <a:ext cx="1910064" cy="764025"/>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7"/>
            <p:cNvSpPr txBox="1"/>
            <p:nvPr/>
          </p:nvSpPr>
          <p:spPr>
            <a:xfrm>
              <a:off x="2388679" y="1801641"/>
              <a:ext cx="1146039" cy="764025"/>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2025-2029</a:t>
              </a:r>
              <a:endParaRPr b="0" i="0" sz="1400" u="none" cap="none" strike="noStrike">
                <a:solidFill>
                  <a:schemeClr val="lt2"/>
                </a:solidFill>
                <a:latin typeface="Avenir"/>
                <a:ea typeface="Avenir"/>
                <a:cs typeface="Avenir"/>
                <a:sym typeface="Avenir"/>
              </a:endParaRPr>
            </a:p>
          </p:txBody>
        </p:sp>
        <p:sp>
          <p:nvSpPr>
            <p:cNvPr id="157" name="Google Shape;157;p7"/>
            <p:cNvSpPr/>
            <p:nvPr/>
          </p:nvSpPr>
          <p:spPr>
            <a:xfrm>
              <a:off x="3649322" y="1801641"/>
              <a:ext cx="2250781" cy="764025"/>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7"/>
            <p:cNvSpPr txBox="1"/>
            <p:nvPr/>
          </p:nvSpPr>
          <p:spPr>
            <a:xfrm>
              <a:off x="4031335" y="1801641"/>
              <a:ext cx="1486756" cy="764025"/>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Review &amp; assess</a:t>
              </a:r>
              <a:endParaRPr b="0" i="0" sz="1400" u="none" cap="none" strike="noStrike">
                <a:solidFill>
                  <a:schemeClr val="lt2"/>
                </a:solidFill>
                <a:latin typeface="Avenir"/>
                <a:ea typeface="Avenir"/>
                <a:cs typeface="Avenir"/>
                <a:sym typeface="Avenir"/>
              </a:endParaRPr>
            </a:p>
          </p:txBody>
        </p:sp>
        <p:sp>
          <p:nvSpPr>
            <p:cNvPr id="159" name="Google Shape;159;p7"/>
            <p:cNvSpPr/>
            <p:nvPr/>
          </p:nvSpPr>
          <p:spPr>
            <a:xfrm>
              <a:off x="5632694" y="1801641"/>
              <a:ext cx="2339752" cy="764025"/>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7"/>
            <p:cNvSpPr txBox="1"/>
            <p:nvPr/>
          </p:nvSpPr>
          <p:spPr>
            <a:xfrm>
              <a:off x="6014707" y="1801641"/>
              <a:ext cx="1575727" cy="764025"/>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Policy advocacy</a:t>
              </a:r>
              <a:endParaRPr b="0" i="0" sz="1400" u="none" cap="none" strike="noStrike">
                <a:solidFill>
                  <a:schemeClr val="lt2"/>
                </a:solidFill>
                <a:latin typeface="Avenir"/>
                <a:ea typeface="Avenir"/>
                <a:cs typeface="Avenir"/>
                <a:sym typeface="Avenir"/>
              </a:endParaRPr>
            </a:p>
          </p:txBody>
        </p:sp>
        <p:sp>
          <p:nvSpPr>
            <p:cNvPr id="161" name="Google Shape;161;p7"/>
            <p:cNvSpPr/>
            <p:nvPr/>
          </p:nvSpPr>
          <p:spPr>
            <a:xfrm>
              <a:off x="7705038" y="1801641"/>
              <a:ext cx="3241799" cy="764025"/>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7"/>
            <p:cNvSpPr txBox="1"/>
            <p:nvPr/>
          </p:nvSpPr>
          <p:spPr>
            <a:xfrm>
              <a:off x="8087051" y="1801641"/>
              <a:ext cx="2477774" cy="764025"/>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Expand to 3-4 more countries</a:t>
              </a:r>
              <a:endParaRPr b="0" i="0" sz="1400" u="none" cap="none" strike="noStrike">
                <a:solidFill>
                  <a:schemeClr val="lt2"/>
                </a:solidFill>
                <a:latin typeface="Avenir"/>
                <a:ea typeface="Avenir"/>
                <a:cs typeface="Avenir"/>
                <a:sym typeface="Avenir"/>
              </a:endParaRPr>
            </a:p>
          </p:txBody>
        </p:sp>
        <p:sp>
          <p:nvSpPr>
            <p:cNvPr id="163" name="Google Shape;163;p7"/>
            <p:cNvSpPr/>
            <p:nvPr/>
          </p:nvSpPr>
          <p:spPr>
            <a:xfrm>
              <a:off x="4550" y="2772782"/>
              <a:ext cx="2301282" cy="920513"/>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7"/>
            <p:cNvSpPr txBox="1"/>
            <p:nvPr/>
          </p:nvSpPr>
          <p:spPr>
            <a:xfrm>
              <a:off x="464807" y="2772782"/>
              <a:ext cx="1380769" cy="920513"/>
            </a:xfrm>
            <a:prstGeom prst="rect">
              <a:avLst/>
            </a:prstGeom>
            <a:noFill/>
            <a:ln>
              <a:noFill/>
            </a:ln>
          </p:spPr>
          <p:txBody>
            <a:bodyPr anchorCtr="0" anchor="ctr" bIns="21575" lIns="43175" spcFirstLastPara="1" rIns="0" wrap="square" tIns="21575">
              <a:noAutofit/>
            </a:bodyPr>
            <a:lstStyle/>
            <a:p>
              <a:pPr indent="0" lvl="0" marL="0" marR="0" rtl="0" algn="ctr">
                <a:lnSpc>
                  <a:spcPct val="90000"/>
                </a:lnSpc>
                <a:spcBef>
                  <a:spcPts val="0"/>
                </a:spcBef>
                <a:spcAft>
                  <a:spcPts val="0"/>
                </a:spcAft>
                <a:buClr>
                  <a:schemeClr val="lt1"/>
                </a:buClr>
                <a:buSzPts val="3400"/>
                <a:buFont typeface="Gill Sans"/>
                <a:buNone/>
              </a:pPr>
              <a:r>
                <a:rPr b="0" i="0" lang="en-US" sz="3200" u="none" cap="none" strike="noStrike">
                  <a:solidFill>
                    <a:schemeClr val="lt1"/>
                  </a:solidFill>
                  <a:latin typeface="Avenir"/>
                  <a:ea typeface="Avenir"/>
                  <a:cs typeface="Avenir"/>
                  <a:sym typeface="Avenir"/>
                </a:rPr>
                <a:t>Phase 3</a:t>
              </a:r>
              <a:endParaRPr b="0" i="0" sz="3200" u="none" cap="none" strike="noStrike">
                <a:solidFill>
                  <a:srgbClr val="000000"/>
                </a:solidFill>
                <a:latin typeface="Avenir"/>
                <a:ea typeface="Avenir"/>
                <a:cs typeface="Avenir"/>
                <a:sym typeface="Avenir"/>
              </a:endParaRPr>
            </a:p>
          </p:txBody>
        </p:sp>
        <p:sp>
          <p:nvSpPr>
            <p:cNvPr id="165" name="Google Shape;165;p7"/>
            <p:cNvSpPr/>
            <p:nvPr/>
          </p:nvSpPr>
          <p:spPr>
            <a:xfrm>
              <a:off x="2006666" y="2851026"/>
              <a:ext cx="1910064" cy="764025"/>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7"/>
            <p:cNvSpPr txBox="1"/>
            <p:nvPr/>
          </p:nvSpPr>
          <p:spPr>
            <a:xfrm>
              <a:off x="2388679" y="2851026"/>
              <a:ext cx="1146039" cy="764025"/>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2029-2031</a:t>
              </a:r>
              <a:endParaRPr b="0" i="0" sz="1400" u="none" cap="none" strike="noStrike">
                <a:solidFill>
                  <a:schemeClr val="lt2"/>
                </a:solidFill>
                <a:latin typeface="Avenir"/>
                <a:ea typeface="Avenir"/>
                <a:cs typeface="Avenir"/>
                <a:sym typeface="Avenir"/>
              </a:endParaRPr>
            </a:p>
          </p:txBody>
        </p:sp>
        <p:sp>
          <p:nvSpPr>
            <p:cNvPr id="167" name="Google Shape;167;p7"/>
            <p:cNvSpPr/>
            <p:nvPr/>
          </p:nvSpPr>
          <p:spPr>
            <a:xfrm>
              <a:off x="3649322" y="2851026"/>
              <a:ext cx="2974371" cy="764025"/>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7"/>
            <p:cNvSpPr txBox="1"/>
            <p:nvPr/>
          </p:nvSpPr>
          <p:spPr>
            <a:xfrm>
              <a:off x="4031335" y="2851026"/>
              <a:ext cx="2210346" cy="764025"/>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Policy advocacy</a:t>
              </a:r>
              <a:endParaRPr b="0" i="0" sz="1400" u="none" cap="none" strike="noStrike">
                <a:solidFill>
                  <a:schemeClr val="lt2"/>
                </a:solidFill>
                <a:latin typeface="Avenir"/>
                <a:ea typeface="Avenir"/>
                <a:cs typeface="Avenir"/>
                <a:sym typeface="Avenir"/>
              </a:endParaRPr>
            </a:p>
          </p:txBody>
        </p:sp>
        <p:sp>
          <p:nvSpPr>
            <p:cNvPr id="169" name="Google Shape;169;p7"/>
            <p:cNvSpPr/>
            <p:nvPr/>
          </p:nvSpPr>
          <p:spPr>
            <a:xfrm>
              <a:off x="6356284" y="2851026"/>
              <a:ext cx="4676697" cy="764025"/>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7"/>
            <p:cNvSpPr txBox="1"/>
            <p:nvPr/>
          </p:nvSpPr>
          <p:spPr>
            <a:xfrm>
              <a:off x="6738297" y="2851026"/>
              <a:ext cx="3912672" cy="764025"/>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Scale up to more countries</a:t>
              </a:r>
              <a:endParaRPr b="0" i="0" sz="1400" u="none" cap="none" strike="noStrike">
                <a:solidFill>
                  <a:schemeClr val="lt2"/>
                </a:solidFill>
                <a:latin typeface="Avenir"/>
                <a:ea typeface="Avenir"/>
                <a:cs typeface="Avenir"/>
                <a:sym typeface="Avenir"/>
              </a:endParaRPr>
            </a:p>
          </p:txBody>
        </p:sp>
      </p:grpSp>
      <p:sp>
        <p:nvSpPr>
          <p:cNvPr id="171" name="Google Shape;171;p7"/>
          <p:cNvSpPr txBox="1"/>
          <p:nvPr>
            <p:ph type="title"/>
          </p:nvPr>
        </p:nvSpPr>
        <p:spPr>
          <a:xfrm>
            <a:off x="3632886" y="6068900"/>
            <a:ext cx="5251622" cy="330000"/>
          </a:xfrm>
          <a:prstGeom prst="rect">
            <a:avLst/>
          </a:prstGeom>
          <a:solidFill>
            <a:srgbClr val="FFFFFF"/>
          </a:solidFill>
          <a:ln>
            <a:noFill/>
          </a:ln>
        </p:spPr>
        <p:txBody>
          <a:bodyPr anchorCtr="0" anchor="ctr" bIns="182875" lIns="182875" spcFirstLastPara="1" rIns="182875" wrap="square" tIns="182875">
            <a:noAutofit/>
          </a:bodyPr>
          <a:lstStyle/>
          <a:p>
            <a:pPr indent="0" lvl="0" marL="457200" rtl="0" algn="just">
              <a:lnSpc>
                <a:spcPct val="90000"/>
              </a:lnSpc>
              <a:spcBef>
                <a:spcPts val="0"/>
              </a:spcBef>
              <a:spcAft>
                <a:spcPts val="0"/>
              </a:spcAft>
              <a:buClr>
                <a:schemeClr val="dk1"/>
              </a:buClr>
              <a:buSzPts val="990"/>
              <a:buFont typeface="Avenir"/>
              <a:buNone/>
            </a:pPr>
            <a:r>
              <a:rPr lang="en-US" sz="1600">
                <a:latin typeface="Avenir"/>
                <a:ea typeface="Avenir"/>
                <a:cs typeface="Avenir"/>
                <a:sym typeface="Avenir"/>
              </a:rPr>
              <a:t>*Uganda, Ethiopia, Honduras, and Cambodia</a:t>
            </a:r>
            <a:endParaRPr sz="1600">
              <a:latin typeface="Avenir"/>
              <a:ea typeface="Avenir"/>
              <a:cs typeface="Avenir"/>
              <a:sym typeface="Avenir"/>
            </a:endParaRPr>
          </a:p>
        </p:txBody>
      </p:sp>
      <p:sp>
        <p:nvSpPr>
          <p:cNvPr id="172" name="Google Shape;172;p7"/>
          <p:cNvSpPr/>
          <p:nvPr/>
        </p:nvSpPr>
        <p:spPr>
          <a:xfrm>
            <a:off x="581784" y="5078006"/>
            <a:ext cx="2301282" cy="951077"/>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7"/>
          <p:cNvSpPr txBox="1"/>
          <p:nvPr/>
        </p:nvSpPr>
        <p:spPr>
          <a:xfrm>
            <a:off x="1042041" y="5078006"/>
            <a:ext cx="1380769" cy="951077"/>
          </a:xfrm>
          <a:prstGeom prst="rect">
            <a:avLst/>
          </a:prstGeom>
          <a:noFill/>
          <a:ln>
            <a:noFill/>
          </a:ln>
        </p:spPr>
        <p:txBody>
          <a:bodyPr anchorCtr="0" anchor="ctr" bIns="21575" lIns="43175" spcFirstLastPara="1" rIns="0" wrap="square" tIns="21575">
            <a:noAutofit/>
          </a:bodyPr>
          <a:lstStyle/>
          <a:p>
            <a:pPr indent="0" lvl="0" marL="0" marR="0" rtl="0" algn="ctr">
              <a:lnSpc>
                <a:spcPct val="90000"/>
              </a:lnSpc>
              <a:spcBef>
                <a:spcPts val="0"/>
              </a:spcBef>
              <a:spcAft>
                <a:spcPts val="0"/>
              </a:spcAft>
              <a:buClr>
                <a:schemeClr val="lt1"/>
              </a:buClr>
              <a:buSzPts val="3400"/>
              <a:buFont typeface="Gill Sans"/>
              <a:buNone/>
            </a:pPr>
            <a:r>
              <a:rPr b="0" i="0" lang="en-US" sz="3200" u="none" cap="none" strike="noStrike">
                <a:solidFill>
                  <a:schemeClr val="lt1"/>
                </a:solidFill>
                <a:latin typeface="Avenir"/>
                <a:ea typeface="Avenir"/>
                <a:cs typeface="Avenir"/>
                <a:sym typeface="Avenir"/>
              </a:rPr>
              <a:t>Phase 3</a:t>
            </a:r>
            <a:endParaRPr b="0" i="0" sz="3200" u="none" cap="none" strike="noStrike">
              <a:solidFill>
                <a:srgbClr val="000000"/>
              </a:solidFill>
              <a:latin typeface="Avenir"/>
              <a:ea typeface="Avenir"/>
              <a:cs typeface="Avenir"/>
              <a:sym typeface="Avenir"/>
            </a:endParaRPr>
          </a:p>
        </p:txBody>
      </p:sp>
      <p:sp>
        <p:nvSpPr>
          <p:cNvPr id="174" name="Google Shape;174;p7"/>
          <p:cNvSpPr/>
          <p:nvPr/>
        </p:nvSpPr>
        <p:spPr>
          <a:xfrm>
            <a:off x="2583900" y="5158848"/>
            <a:ext cx="1910064" cy="789393"/>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7"/>
          <p:cNvSpPr txBox="1"/>
          <p:nvPr/>
        </p:nvSpPr>
        <p:spPr>
          <a:xfrm>
            <a:off x="2965913" y="5158848"/>
            <a:ext cx="1146039" cy="789393"/>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2029-2031</a:t>
            </a:r>
            <a:endParaRPr b="0" i="0" sz="1400" u="none" cap="none" strike="noStrike">
              <a:solidFill>
                <a:schemeClr val="lt2"/>
              </a:solidFill>
              <a:latin typeface="Avenir"/>
              <a:ea typeface="Avenir"/>
              <a:cs typeface="Avenir"/>
              <a:sym typeface="Avenir"/>
            </a:endParaRPr>
          </a:p>
        </p:txBody>
      </p:sp>
      <p:sp>
        <p:nvSpPr>
          <p:cNvPr id="176" name="Google Shape;176;p7"/>
          <p:cNvSpPr/>
          <p:nvPr/>
        </p:nvSpPr>
        <p:spPr>
          <a:xfrm>
            <a:off x="4226556" y="5158848"/>
            <a:ext cx="2974371" cy="789393"/>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7"/>
          <p:cNvSpPr txBox="1"/>
          <p:nvPr/>
        </p:nvSpPr>
        <p:spPr>
          <a:xfrm>
            <a:off x="4608569" y="5158848"/>
            <a:ext cx="2210346" cy="789393"/>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Policy advocacy</a:t>
            </a:r>
            <a:endParaRPr b="0" i="0" sz="1400" u="none" cap="none" strike="noStrike">
              <a:solidFill>
                <a:schemeClr val="lt2"/>
              </a:solidFill>
              <a:latin typeface="Avenir"/>
              <a:ea typeface="Avenir"/>
              <a:cs typeface="Avenir"/>
              <a:sym typeface="Avenir"/>
            </a:endParaRPr>
          </a:p>
        </p:txBody>
      </p:sp>
      <p:sp>
        <p:nvSpPr>
          <p:cNvPr id="178" name="Google Shape;178;p7"/>
          <p:cNvSpPr/>
          <p:nvPr/>
        </p:nvSpPr>
        <p:spPr>
          <a:xfrm>
            <a:off x="6933518" y="5158848"/>
            <a:ext cx="4676697" cy="789393"/>
          </a:xfrm>
          <a:prstGeom prst="chevron">
            <a:avLst>
              <a:gd fmla="val 50000" name="adj"/>
            </a:avLst>
          </a:prstGeom>
          <a:solidFill>
            <a:srgbClr val="D8D8D8">
              <a:alpha val="88627"/>
            </a:srgbClr>
          </a:solidFill>
          <a:ln cap="flat" cmpd="sng" w="9525">
            <a:solidFill>
              <a:srgbClr val="DEE0D8">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7"/>
          <p:cNvSpPr txBox="1"/>
          <p:nvPr/>
        </p:nvSpPr>
        <p:spPr>
          <a:xfrm>
            <a:off x="7315531" y="5158848"/>
            <a:ext cx="3912672" cy="789393"/>
          </a:xfrm>
          <a:prstGeom prst="rect">
            <a:avLst/>
          </a:prstGeom>
          <a:noFill/>
          <a:ln>
            <a:noFill/>
          </a:ln>
        </p:spPr>
        <p:txBody>
          <a:bodyPr anchorCtr="0" anchor="ctr" bIns="14600" lIns="29200" spcFirstLastPara="1" rIns="0" wrap="square" tIns="14600">
            <a:noAutofit/>
          </a:bodyPr>
          <a:lstStyle/>
          <a:p>
            <a:pPr indent="0" lvl="0" marL="0" marR="0" rtl="0" algn="ctr">
              <a:lnSpc>
                <a:spcPct val="90000"/>
              </a:lnSpc>
              <a:spcBef>
                <a:spcPts val="0"/>
              </a:spcBef>
              <a:spcAft>
                <a:spcPts val="0"/>
              </a:spcAft>
              <a:buClr>
                <a:schemeClr val="dk1"/>
              </a:buClr>
              <a:buSzPts val="2300"/>
              <a:buFont typeface="Gill Sans"/>
              <a:buNone/>
            </a:pPr>
            <a:r>
              <a:rPr b="0" i="0" lang="en-US" sz="2300" u="none" cap="none" strike="noStrike">
                <a:solidFill>
                  <a:schemeClr val="lt2"/>
                </a:solidFill>
                <a:latin typeface="Avenir"/>
                <a:ea typeface="Avenir"/>
                <a:cs typeface="Avenir"/>
                <a:sym typeface="Avenir"/>
              </a:rPr>
              <a:t>Scale up to more countries</a:t>
            </a:r>
            <a:endParaRPr b="0" i="0" sz="1400" u="none" cap="none" strike="noStrike">
              <a:solidFill>
                <a:schemeClr val="lt2"/>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8"/>
          <p:cNvSpPr txBox="1"/>
          <p:nvPr>
            <p:ph type="title"/>
          </p:nvPr>
        </p:nvSpPr>
        <p:spPr>
          <a:xfrm>
            <a:off x="838199" y="365125"/>
            <a:ext cx="1077562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venir"/>
              <a:buNone/>
            </a:pPr>
            <a:r>
              <a:rPr lang="en-US" sz="4000">
                <a:latin typeface="Avenir"/>
                <a:ea typeface="Avenir"/>
                <a:cs typeface="Avenir"/>
                <a:sym typeface="Avenir"/>
              </a:rPr>
              <a:t>Phase 1: Establishing "Enabling Environment"</a:t>
            </a:r>
            <a:endParaRPr sz="4000">
              <a:latin typeface="Avenir"/>
              <a:ea typeface="Avenir"/>
              <a:cs typeface="Avenir"/>
              <a:sym typeface="Avenir"/>
            </a:endParaRPr>
          </a:p>
        </p:txBody>
      </p:sp>
      <p:grpSp>
        <p:nvGrpSpPr>
          <p:cNvPr id="185" name="Google Shape;185;p8"/>
          <p:cNvGrpSpPr/>
          <p:nvPr/>
        </p:nvGrpSpPr>
        <p:grpSpPr>
          <a:xfrm>
            <a:off x="838200" y="2260758"/>
            <a:ext cx="10515600" cy="3481071"/>
            <a:chOff x="0" y="435133"/>
            <a:chExt cx="10515600" cy="3481071"/>
          </a:xfrm>
        </p:grpSpPr>
        <p:cxnSp>
          <p:nvCxnSpPr>
            <p:cNvPr id="186" name="Google Shape;186;p8"/>
            <p:cNvCxnSpPr/>
            <p:nvPr/>
          </p:nvCxnSpPr>
          <p:spPr>
            <a:xfrm>
              <a:off x="0" y="2175669"/>
              <a:ext cx="10515600" cy="0"/>
            </a:xfrm>
            <a:prstGeom prst="straightConnector1">
              <a:avLst/>
            </a:prstGeom>
            <a:solidFill>
              <a:schemeClr val="lt1">
                <a:alpha val="89803"/>
              </a:schemeClr>
            </a:solidFill>
            <a:ln cap="flat" cmpd="sng" w="19050">
              <a:solidFill>
                <a:srgbClr val="65ABE5"/>
              </a:solidFill>
              <a:prstDash val="solid"/>
              <a:miter lim="800000"/>
              <a:headEnd len="sm" w="sm" type="none"/>
              <a:tailEnd len="lg" w="lg" type="triangle"/>
            </a:ln>
          </p:spPr>
        </p:cxnSp>
        <p:sp>
          <p:nvSpPr>
            <p:cNvPr id="187" name="Google Shape;187;p8"/>
            <p:cNvSpPr/>
            <p:nvPr/>
          </p:nvSpPr>
          <p:spPr>
            <a:xfrm rot="8100000">
              <a:off x="66922" y="501406"/>
              <a:ext cx="319993" cy="319993"/>
            </a:xfrm>
            <a:prstGeom prst="teardrop">
              <a:avLst>
                <a:gd fmla="val 115000" name="adj"/>
              </a:avLst>
            </a:prstGeom>
            <a:solidFill>
              <a:srgbClr val="65ABE5"/>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
            <p:cNvSpPr/>
            <p:nvPr/>
          </p:nvSpPr>
          <p:spPr>
            <a:xfrm>
              <a:off x="102470" y="536955"/>
              <a:ext cx="248896" cy="248896"/>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
            <p:cNvSpPr/>
            <p:nvPr/>
          </p:nvSpPr>
          <p:spPr>
            <a:xfrm>
              <a:off x="453188" y="887672"/>
              <a:ext cx="2916487" cy="12879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
            <p:cNvSpPr txBox="1"/>
            <p:nvPr/>
          </p:nvSpPr>
          <p:spPr>
            <a:xfrm>
              <a:off x="453188" y="887672"/>
              <a:ext cx="2916487" cy="1287996"/>
            </a:xfrm>
            <a:prstGeom prst="rect">
              <a:avLst/>
            </a:prstGeom>
            <a:noFill/>
            <a:ln>
              <a:noFill/>
            </a:ln>
          </p:spPr>
          <p:txBody>
            <a:bodyPr anchorCtr="0" anchor="t" bIns="133350" lIns="0" spcFirstLastPara="1" rIns="88900" wrap="square" tIns="88900">
              <a:noAutofit/>
            </a:bodyPr>
            <a:lstStyle/>
            <a:p>
              <a:pPr indent="0" lvl="0" marL="0" marR="0" rtl="0" algn="l">
                <a:lnSpc>
                  <a:spcPct val="90000"/>
                </a:lnSpc>
                <a:spcBef>
                  <a:spcPts val="0"/>
                </a:spcBef>
                <a:spcAft>
                  <a:spcPts val="0"/>
                </a:spcAft>
                <a:buClr>
                  <a:schemeClr val="dk1"/>
                </a:buClr>
                <a:buSzPts val="1400"/>
                <a:buFont typeface="Avenir"/>
                <a:buNone/>
              </a:pPr>
              <a:r>
                <a:rPr b="0" lang="en-US" sz="1400">
                  <a:solidFill>
                    <a:schemeClr val="dk1"/>
                  </a:solidFill>
                  <a:latin typeface="Avenir"/>
                  <a:ea typeface="Avenir"/>
                  <a:cs typeface="Avenir"/>
                  <a:sym typeface="Avenir"/>
                </a:rPr>
                <a:t>Training sessions</a:t>
              </a:r>
              <a:endParaRPr/>
            </a:p>
            <a:p>
              <a:pPr indent="0" lvl="0" marL="0" marR="0" rtl="0" algn="l">
                <a:lnSpc>
                  <a:spcPct val="90000"/>
                </a:lnSpc>
                <a:spcBef>
                  <a:spcPts val="490"/>
                </a:spcBef>
                <a:spcAft>
                  <a:spcPts val="0"/>
                </a:spcAft>
                <a:buClr>
                  <a:schemeClr val="dk1"/>
                </a:buClr>
                <a:buSzPts val="1400"/>
                <a:buFont typeface="Avenir"/>
                <a:buNone/>
              </a:pPr>
              <a:r>
                <a:rPr lang="en-US" sz="1400">
                  <a:solidFill>
                    <a:schemeClr val="dk1"/>
                  </a:solidFill>
                  <a:latin typeface="Avenir"/>
                  <a:ea typeface="Avenir"/>
                  <a:cs typeface="Avenir"/>
                  <a:sym typeface="Avenir"/>
                </a:rPr>
                <a:t>Mini-courses</a:t>
              </a:r>
              <a:endParaRPr/>
            </a:p>
            <a:p>
              <a:pPr indent="0" lvl="0" marL="0" marR="0" rtl="0" algn="l">
                <a:lnSpc>
                  <a:spcPct val="90000"/>
                </a:lnSpc>
                <a:spcBef>
                  <a:spcPts val="490"/>
                </a:spcBef>
                <a:spcAft>
                  <a:spcPts val="0"/>
                </a:spcAft>
                <a:buClr>
                  <a:schemeClr val="dk1"/>
                </a:buClr>
                <a:buSzPts val="1400"/>
                <a:buFont typeface="Avenir"/>
                <a:buNone/>
              </a:pPr>
              <a:r>
                <a:rPr lang="en-US" sz="1400">
                  <a:solidFill>
                    <a:schemeClr val="dk1"/>
                  </a:solidFill>
                  <a:latin typeface="Avenir"/>
                  <a:ea typeface="Avenir"/>
                  <a:cs typeface="Avenir"/>
                  <a:sym typeface="Avenir"/>
                </a:rPr>
                <a:t>Interactive discussions with stakeholders</a:t>
              </a:r>
              <a:endParaRPr/>
            </a:p>
          </p:txBody>
        </p:sp>
        <p:sp>
          <p:nvSpPr>
            <p:cNvPr id="191" name="Google Shape;191;p8"/>
            <p:cNvSpPr/>
            <p:nvPr/>
          </p:nvSpPr>
          <p:spPr>
            <a:xfrm>
              <a:off x="453188" y="435133"/>
              <a:ext cx="2916487" cy="4525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txBox="1"/>
            <p:nvPr/>
          </p:nvSpPr>
          <p:spPr>
            <a:xfrm>
              <a:off x="453188" y="435133"/>
              <a:ext cx="2916487" cy="452539"/>
            </a:xfrm>
            <a:prstGeom prst="rect">
              <a:avLst/>
            </a:prstGeom>
            <a:noFill/>
            <a:ln>
              <a:noFill/>
            </a:ln>
          </p:spPr>
          <p:txBody>
            <a:bodyPr anchorCtr="0" anchor="ctr" bIns="0" lIns="0" spcFirstLastPara="1" rIns="114300" wrap="square" tIns="0">
              <a:noAutofit/>
            </a:bodyPr>
            <a:lstStyle/>
            <a:p>
              <a:pPr indent="0" lvl="0" marL="0" marR="0" rtl="0" algn="l">
                <a:lnSpc>
                  <a:spcPct val="90000"/>
                </a:lnSpc>
                <a:spcBef>
                  <a:spcPts val="0"/>
                </a:spcBef>
                <a:spcAft>
                  <a:spcPts val="0"/>
                </a:spcAft>
                <a:buClr>
                  <a:schemeClr val="dk1"/>
                </a:buClr>
                <a:buSzPts val="1800"/>
                <a:buFont typeface="Avenir"/>
                <a:buNone/>
              </a:pPr>
              <a:r>
                <a:rPr b="1" lang="en-US" sz="1800">
                  <a:solidFill>
                    <a:schemeClr val="dk1"/>
                  </a:solidFill>
                  <a:latin typeface="Avenir"/>
                  <a:ea typeface="Avenir"/>
                  <a:cs typeface="Avenir"/>
                  <a:sym typeface="Avenir"/>
                </a:rPr>
                <a:t>Training</a:t>
              </a:r>
              <a:r>
                <a:rPr b="0" lang="en-US" sz="1800">
                  <a:solidFill>
                    <a:schemeClr val="dk1"/>
                  </a:solidFill>
                  <a:latin typeface="Avenir"/>
                  <a:ea typeface="Avenir"/>
                  <a:cs typeface="Avenir"/>
                  <a:sym typeface="Avenir"/>
                </a:rPr>
                <a:t> and building </a:t>
              </a:r>
              <a:r>
                <a:rPr b="1" lang="en-US" sz="1800">
                  <a:solidFill>
                    <a:schemeClr val="dk1"/>
                  </a:solidFill>
                  <a:latin typeface="Avenir"/>
                  <a:ea typeface="Avenir"/>
                  <a:cs typeface="Avenir"/>
                  <a:sym typeface="Avenir"/>
                </a:rPr>
                <a:t>capacity</a:t>
              </a:r>
              <a:endParaRPr/>
            </a:p>
          </p:txBody>
        </p:sp>
        <p:cxnSp>
          <p:nvCxnSpPr>
            <p:cNvPr id="193" name="Google Shape;193;p8"/>
            <p:cNvCxnSpPr/>
            <p:nvPr/>
          </p:nvCxnSpPr>
          <p:spPr>
            <a:xfrm>
              <a:off x="226918" y="887672"/>
              <a:ext cx="0" cy="1287996"/>
            </a:xfrm>
            <a:prstGeom prst="straightConnector1">
              <a:avLst/>
            </a:prstGeom>
            <a:noFill/>
            <a:ln cap="flat" cmpd="sng" w="12700">
              <a:solidFill>
                <a:srgbClr val="65ABE5"/>
              </a:solidFill>
              <a:prstDash val="dash"/>
              <a:miter lim="800000"/>
              <a:headEnd len="sm" w="sm" type="none"/>
              <a:tailEnd len="sm" w="sm" type="none"/>
            </a:ln>
          </p:spPr>
        </p:cxnSp>
        <p:sp>
          <p:nvSpPr>
            <p:cNvPr id="194" name="Google Shape;194;p8"/>
            <p:cNvSpPr/>
            <p:nvPr/>
          </p:nvSpPr>
          <p:spPr>
            <a:xfrm>
              <a:off x="185317" y="2134940"/>
              <a:ext cx="81457" cy="81457"/>
            </a:xfrm>
            <a:prstGeom prst="ellipse">
              <a:avLst/>
            </a:prstGeom>
            <a:solidFill>
              <a:srgbClr val="65ABE5"/>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p:nvPr/>
          </p:nvSpPr>
          <p:spPr>
            <a:xfrm rot="-2700000">
              <a:off x="1817037" y="3529937"/>
              <a:ext cx="319993" cy="319993"/>
            </a:xfrm>
            <a:prstGeom prst="teardrop">
              <a:avLst>
                <a:gd fmla="val 115000" name="adj"/>
              </a:avLst>
            </a:prstGeom>
            <a:solidFill>
              <a:srgbClr val="65ABE5"/>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p:nvPr/>
          </p:nvSpPr>
          <p:spPr>
            <a:xfrm>
              <a:off x="1852585" y="3565486"/>
              <a:ext cx="248896" cy="248896"/>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p:nvPr/>
          </p:nvSpPr>
          <p:spPr>
            <a:xfrm>
              <a:off x="2203303" y="2175669"/>
              <a:ext cx="2916487" cy="12879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txBox="1"/>
            <p:nvPr/>
          </p:nvSpPr>
          <p:spPr>
            <a:xfrm>
              <a:off x="2203303" y="2175669"/>
              <a:ext cx="2916487" cy="1287996"/>
            </a:xfrm>
            <a:prstGeom prst="rect">
              <a:avLst/>
            </a:prstGeom>
            <a:noFill/>
            <a:ln>
              <a:noFill/>
            </a:ln>
          </p:spPr>
          <p:txBody>
            <a:bodyPr anchorCtr="0" anchor="b" bIns="88900" lIns="0" spcFirstLastPara="1" rIns="0" wrap="square" tIns="133350">
              <a:noAutofit/>
            </a:bodyPr>
            <a:lstStyle/>
            <a:p>
              <a:pPr indent="0" lvl="0" marL="0" marR="0" rtl="0" algn="l">
                <a:lnSpc>
                  <a:spcPct val="90000"/>
                </a:lnSpc>
                <a:spcBef>
                  <a:spcPts val="0"/>
                </a:spcBef>
                <a:spcAft>
                  <a:spcPts val="0"/>
                </a:spcAft>
                <a:buClr>
                  <a:schemeClr val="dk1"/>
                </a:buClr>
                <a:buSzPts val="1400"/>
                <a:buFont typeface="Avenir"/>
                <a:buNone/>
              </a:pPr>
              <a:r>
                <a:rPr b="0" lang="en-US" sz="1400">
                  <a:solidFill>
                    <a:schemeClr val="dk1"/>
                  </a:solidFill>
                  <a:latin typeface="Avenir"/>
                  <a:ea typeface="Avenir"/>
                  <a:cs typeface="Avenir"/>
                  <a:sym typeface="Avenir"/>
                </a:rPr>
                <a:t>Policy dialogues</a:t>
              </a:r>
              <a:endParaRPr/>
            </a:p>
            <a:p>
              <a:pPr indent="0" lvl="0" marL="0" marR="0" rtl="0" algn="l">
                <a:lnSpc>
                  <a:spcPct val="90000"/>
                </a:lnSpc>
                <a:spcBef>
                  <a:spcPts val="490"/>
                </a:spcBef>
                <a:spcAft>
                  <a:spcPts val="0"/>
                </a:spcAft>
                <a:buClr>
                  <a:schemeClr val="dk1"/>
                </a:buClr>
                <a:buSzPts val="1400"/>
                <a:buFont typeface="Avenir"/>
                <a:buNone/>
              </a:pPr>
              <a:r>
                <a:rPr b="0" lang="en-US" sz="1400">
                  <a:solidFill>
                    <a:schemeClr val="dk1"/>
                  </a:solidFill>
                  <a:latin typeface="Avenir"/>
                  <a:ea typeface="Avenir"/>
                  <a:cs typeface="Avenir"/>
                  <a:sym typeface="Avenir"/>
                </a:rPr>
                <a:t>Awareness-raising activities</a:t>
              </a:r>
              <a:endParaRPr/>
            </a:p>
            <a:p>
              <a:pPr indent="0" lvl="0" marL="0" marR="0" rtl="0" algn="l">
                <a:lnSpc>
                  <a:spcPct val="90000"/>
                </a:lnSpc>
                <a:spcBef>
                  <a:spcPts val="490"/>
                </a:spcBef>
                <a:spcAft>
                  <a:spcPts val="0"/>
                </a:spcAft>
                <a:buClr>
                  <a:schemeClr val="dk1"/>
                </a:buClr>
                <a:buSzPts val="1400"/>
                <a:buFont typeface="Avenir"/>
                <a:buNone/>
              </a:pPr>
              <a:r>
                <a:rPr b="0" lang="en-US" sz="1400">
                  <a:solidFill>
                    <a:schemeClr val="dk1"/>
                  </a:solidFill>
                  <a:latin typeface="Avenir"/>
                  <a:ea typeface="Avenir"/>
                  <a:cs typeface="Avenir"/>
                  <a:sym typeface="Avenir"/>
                </a:rPr>
                <a:t>Technical backstopping</a:t>
              </a:r>
              <a:endParaRPr/>
            </a:p>
          </p:txBody>
        </p:sp>
        <p:sp>
          <p:nvSpPr>
            <p:cNvPr id="199" name="Google Shape;199;p8"/>
            <p:cNvSpPr/>
            <p:nvPr/>
          </p:nvSpPr>
          <p:spPr>
            <a:xfrm>
              <a:off x="2203303" y="3463665"/>
              <a:ext cx="2916487" cy="4525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
            <p:cNvSpPr txBox="1"/>
            <p:nvPr/>
          </p:nvSpPr>
          <p:spPr>
            <a:xfrm>
              <a:off x="2203303" y="3463665"/>
              <a:ext cx="2916487" cy="452539"/>
            </a:xfrm>
            <a:prstGeom prst="rect">
              <a:avLst/>
            </a:prstGeom>
            <a:noFill/>
            <a:ln>
              <a:noFill/>
            </a:ln>
          </p:spPr>
          <p:txBody>
            <a:bodyPr anchorCtr="0" anchor="ctr" bIns="0" lIns="0" spcFirstLastPara="1" rIns="114300" wrap="square" tIns="0">
              <a:noAutofit/>
            </a:bodyPr>
            <a:lstStyle/>
            <a:p>
              <a:pPr indent="0" lvl="0" marL="0" marR="0" rtl="0" algn="l">
                <a:lnSpc>
                  <a:spcPct val="90000"/>
                </a:lnSpc>
                <a:spcBef>
                  <a:spcPts val="0"/>
                </a:spcBef>
                <a:spcAft>
                  <a:spcPts val="0"/>
                </a:spcAft>
                <a:buClr>
                  <a:schemeClr val="dk1"/>
                </a:buClr>
                <a:buSzPts val="1800"/>
                <a:buFont typeface="Avenir"/>
                <a:buNone/>
              </a:pPr>
              <a:r>
                <a:rPr b="1" lang="en-US" sz="1800">
                  <a:solidFill>
                    <a:schemeClr val="dk1"/>
                  </a:solidFill>
                  <a:latin typeface="Avenir"/>
                  <a:ea typeface="Avenir"/>
                  <a:cs typeface="Avenir"/>
                  <a:sym typeface="Avenir"/>
                </a:rPr>
                <a:t>Mobilizing and raising awareness</a:t>
              </a:r>
              <a:endParaRPr/>
            </a:p>
          </p:txBody>
        </p:sp>
        <p:cxnSp>
          <p:nvCxnSpPr>
            <p:cNvPr id="201" name="Google Shape;201;p8"/>
            <p:cNvCxnSpPr/>
            <p:nvPr/>
          </p:nvCxnSpPr>
          <p:spPr>
            <a:xfrm>
              <a:off x="1977034" y="2175669"/>
              <a:ext cx="0" cy="1287996"/>
            </a:xfrm>
            <a:prstGeom prst="straightConnector1">
              <a:avLst/>
            </a:prstGeom>
            <a:noFill/>
            <a:ln cap="flat" cmpd="sng" w="12700">
              <a:solidFill>
                <a:srgbClr val="65ABE5"/>
              </a:solidFill>
              <a:prstDash val="dash"/>
              <a:miter lim="800000"/>
              <a:headEnd len="sm" w="sm" type="none"/>
              <a:tailEnd len="sm" w="sm" type="none"/>
            </a:ln>
          </p:spPr>
        </p:cxnSp>
        <p:sp>
          <p:nvSpPr>
            <p:cNvPr id="202" name="Google Shape;202;p8"/>
            <p:cNvSpPr/>
            <p:nvPr/>
          </p:nvSpPr>
          <p:spPr>
            <a:xfrm>
              <a:off x="1935432" y="2134940"/>
              <a:ext cx="81457" cy="81457"/>
            </a:xfrm>
            <a:prstGeom prst="ellipse">
              <a:avLst/>
            </a:prstGeom>
            <a:solidFill>
              <a:srgbClr val="65ABE5"/>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8"/>
            <p:cNvSpPr/>
            <p:nvPr/>
          </p:nvSpPr>
          <p:spPr>
            <a:xfrm rot="8100000">
              <a:off x="3567152" y="501406"/>
              <a:ext cx="319993" cy="319993"/>
            </a:xfrm>
            <a:prstGeom prst="teardrop">
              <a:avLst>
                <a:gd fmla="val 115000" name="adj"/>
              </a:avLst>
            </a:prstGeom>
            <a:solidFill>
              <a:srgbClr val="65ABE5"/>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
            <p:cNvSpPr/>
            <p:nvPr/>
          </p:nvSpPr>
          <p:spPr>
            <a:xfrm>
              <a:off x="3602701" y="536955"/>
              <a:ext cx="248896" cy="248896"/>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8"/>
            <p:cNvSpPr/>
            <p:nvPr/>
          </p:nvSpPr>
          <p:spPr>
            <a:xfrm>
              <a:off x="3953419" y="887672"/>
              <a:ext cx="2916487" cy="12879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
            <p:cNvSpPr txBox="1"/>
            <p:nvPr/>
          </p:nvSpPr>
          <p:spPr>
            <a:xfrm>
              <a:off x="3953419" y="887672"/>
              <a:ext cx="2916487" cy="1287996"/>
            </a:xfrm>
            <a:prstGeom prst="rect">
              <a:avLst/>
            </a:prstGeom>
            <a:noFill/>
            <a:ln>
              <a:noFill/>
            </a:ln>
          </p:spPr>
          <p:txBody>
            <a:bodyPr anchorCtr="0" anchor="t" bIns="133350" lIns="0" spcFirstLastPara="1" rIns="88900" wrap="square" tIns="88900">
              <a:noAutofit/>
            </a:bodyPr>
            <a:lstStyle/>
            <a:p>
              <a:pPr indent="0" lvl="0" marL="0" marR="0" rtl="0" algn="l">
                <a:lnSpc>
                  <a:spcPct val="90000"/>
                </a:lnSpc>
                <a:spcBef>
                  <a:spcPts val="0"/>
                </a:spcBef>
                <a:spcAft>
                  <a:spcPts val="0"/>
                </a:spcAft>
                <a:buClr>
                  <a:schemeClr val="dk1"/>
                </a:buClr>
                <a:buSzPts val="1400"/>
                <a:buFont typeface="Avenir"/>
                <a:buNone/>
              </a:pPr>
              <a:r>
                <a:rPr b="0" lang="en-US" sz="1400">
                  <a:solidFill>
                    <a:schemeClr val="dk1"/>
                  </a:solidFill>
                  <a:latin typeface="Avenir"/>
                  <a:ea typeface="Avenir"/>
                  <a:cs typeface="Avenir"/>
                  <a:sym typeface="Avenir"/>
                </a:rPr>
                <a:t>International accountability workshops</a:t>
              </a:r>
              <a:endParaRPr/>
            </a:p>
            <a:p>
              <a:pPr indent="0" lvl="0" marL="0" marR="0" rtl="0" algn="l">
                <a:lnSpc>
                  <a:spcPct val="90000"/>
                </a:lnSpc>
                <a:spcBef>
                  <a:spcPts val="490"/>
                </a:spcBef>
                <a:spcAft>
                  <a:spcPts val="0"/>
                </a:spcAft>
                <a:buClr>
                  <a:schemeClr val="dk1"/>
                </a:buClr>
                <a:buSzPts val="1400"/>
                <a:buFont typeface="Avenir"/>
                <a:buNone/>
              </a:pPr>
              <a:r>
                <a:rPr b="0" lang="en-US" sz="1400">
                  <a:solidFill>
                    <a:schemeClr val="dk1"/>
                  </a:solidFill>
                  <a:latin typeface="Avenir"/>
                  <a:ea typeface="Avenir"/>
                  <a:cs typeface="Avenir"/>
                  <a:sym typeface="Avenir"/>
                </a:rPr>
                <a:t>Technical and feedback-reflective workshops</a:t>
              </a:r>
              <a:endParaRPr/>
            </a:p>
          </p:txBody>
        </p:sp>
        <p:sp>
          <p:nvSpPr>
            <p:cNvPr id="207" name="Google Shape;207;p8"/>
            <p:cNvSpPr/>
            <p:nvPr/>
          </p:nvSpPr>
          <p:spPr>
            <a:xfrm>
              <a:off x="3953419" y="435133"/>
              <a:ext cx="2916487" cy="4525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txBox="1"/>
            <p:nvPr/>
          </p:nvSpPr>
          <p:spPr>
            <a:xfrm>
              <a:off x="3953419" y="435133"/>
              <a:ext cx="2916487" cy="452539"/>
            </a:xfrm>
            <a:prstGeom prst="rect">
              <a:avLst/>
            </a:prstGeom>
            <a:noFill/>
            <a:ln>
              <a:noFill/>
            </a:ln>
          </p:spPr>
          <p:txBody>
            <a:bodyPr anchorCtr="0" anchor="ctr" bIns="0" lIns="0" spcFirstLastPara="1" rIns="114300" wrap="square" tIns="0">
              <a:noAutofit/>
            </a:bodyPr>
            <a:lstStyle/>
            <a:p>
              <a:pPr indent="0" lvl="0" marL="0" marR="0" rtl="0" algn="l">
                <a:lnSpc>
                  <a:spcPct val="90000"/>
                </a:lnSpc>
                <a:spcBef>
                  <a:spcPts val="0"/>
                </a:spcBef>
                <a:spcAft>
                  <a:spcPts val="0"/>
                </a:spcAft>
                <a:buClr>
                  <a:schemeClr val="dk1"/>
                </a:buClr>
                <a:buSzPts val="1800"/>
                <a:buFont typeface="Avenir"/>
                <a:buNone/>
              </a:pPr>
              <a:r>
                <a:rPr b="0" lang="en-US" sz="1800">
                  <a:solidFill>
                    <a:schemeClr val="dk1"/>
                  </a:solidFill>
                  <a:latin typeface="Avenir"/>
                  <a:ea typeface="Avenir"/>
                  <a:cs typeface="Avenir"/>
                  <a:sym typeface="Avenir"/>
                </a:rPr>
                <a:t>Creating accountability</a:t>
              </a:r>
              <a:endParaRPr sz="1800">
                <a:solidFill>
                  <a:schemeClr val="dk1"/>
                </a:solidFill>
                <a:latin typeface="Avenir"/>
                <a:ea typeface="Avenir"/>
                <a:cs typeface="Avenir"/>
                <a:sym typeface="Avenir"/>
              </a:endParaRPr>
            </a:p>
          </p:txBody>
        </p:sp>
        <p:cxnSp>
          <p:nvCxnSpPr>
            <p:cNvPr id="209" name="Google Shape;209;p8"/>
            <p:cNvCxnSpPr/>
            <p:nvPr/>
          </p:nvCxnSpPr>
          <p:spPr>
            <a:xfrm>
              <a:off x="3727149" y="887672"/>
              <a:ext cx="0" cy="1287996"/>
            </a:xfrm>
            <a:prstGeom prst="straightConnector1">
              <a:avLst/>
            </a:prstGeom>
            <a:noFill/>
            <a:ln cap="flat" cmpd="sng" w="12700">
              <a:solidFill>
                <a:srgbClr val="65ABE5"/>
              </a:solidFill>
              <a:prstDash val="dash"/>
              <a:miter lim="800000"/>
              <a:headEnd len="sm" w="sm" type="none"/>
              <a:tailEnd len="sm" w="sm" type="none"/>
            </a:ln>
          </p:spPr>
        </p:cxnSp>
        <p:sp>
          <p:nvSpPr>
            <p:cNvPr id="210" name="Google Shape;210;p8"/>
            <p:cNvSpPr/>
            <p:nvPr/>
          </p:nvSpPr>
          <p:spPr>
            <a:xfrm>
              <a:off x="3685547" y="2134940"/>
              <a:ext cx="81457" cy="81457"/>
            </a:xfrm>
            <a:prstGeom prst="ellipse">
              <a:avLst/>
            </a:prstGeom>
            <a:solidFill>
              <a:srgbClr val="65ABE5"/>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rot="-2700000">
              <a:off x="5317268" y="3529937"/>
              <a:ext cx="319993" cy="319993"/>
            </a:xfrm>
            <a:prstGeom prst="teardrop">
              <a:avLst>
                <a:gd fmla="val 115000" name="adj"/>
              </a:avLst>
            </a:prstGeom>
            <a:solidFill>
              <a:srgbClr val="65ABE5"/>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a:off x="5352816" y="3565486"/>
              <a:ext cx="248896" cy="248896"/>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a:off x="5703534" y="2175669"/>
              <a:ext cx="2916487" cy="12879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txBox="1"/>
            <p:nvPr/>
          </p:nvSpPr>
          <p:spPr>
            <a:xfrm>
              <a:off x="5703534" y="2175669"/>
              <a:ext cx="2916487" cy="1287996"/>
            </a:xfrm>
            <a:prstGeom prst="rect">
              <a:avLst/>
            </a:prstGeom>
            <a:noFill/>
            <a:ln>
              <a:noFill/>
            </a:ln>
          </p:spPr>
          <p:txBody>
            <a:bodyPr anchorCtr="0" anchor="b" bIns="88900" lIns="0" spcFirstLastPara="1" rIns="0" wrap="square" tIns="133350">
              <a:noAutofit/>
            </a:bodyPr>
            <a:lstStyle/>
            <a:p>
              <a:pPr indent="0" lvl="0" marL="0" marR="0" rtl="0" algn="l">
                <a:lnSpc>
                  <a:spcPct val="90000"/>
                </a:lnSpc>
                <a:spcBef>
                  <a:spcPts val="0"/>
                </a:spcBef>
                <a:spcAft>
                  <a:spcPts val="0"/>
                </a:spcAft>
                <a:buClr>
                  <a:schemeClr val="dk1"/>
                </a:buClr>
                <a:buSzPts val="1400"/>
                <a:buFont typeface="Avenir"/>
                <a:buNone/>
              </a:pPr>
              <a:r>
                <a:rPr b="0" lang="en-US" sz="1400">
                  <a:solidFill>
                    <a:schemeClr val="dk1"/>
                  </a:solidFill>
                  <a:latin typeface="Avenir"/>
                  <a:ea typeface="Avenir"/>
                  <a:cs typeface="Avenir"/>
                  <a:sym typeface="Avenir"/>
                </a:rPr>
                <a:t>Coherence analysis at international and pilot country levels</a:t>
              </a:r>
              <a:endParaRPr/>
            </a:p>
          </p:txBody>
        </p:sp>
        <p:sp>
          <p:nvSpPr>
            <p:cNvPr id="215" name="Google Shape;215;p8"/>
            <p:cNvSpPr/>
            <p:nvPr/>
          </p:nvSpPr>
          <p:spPr>
            <a:xfrm>
              <a:off x="5703534" y="3463665"/>
              <a:ext cx="2916487" cy="4525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txBox="1"/>
            <p:nvPr/>
          </p:nvSpPr>
          <p:spPr>
            <a:xfrm>
              <a:off x="5703534" y="3463665"/>
              <a:ext cx="2916487" cy="452539"/>
            </a:xfrm>
            <a:prstGeom prst="rect">
              <a:avLst/>
            </a:prstGeom>
            <a:noFill/>
            <a:ln>
              <a:noFill/>
            </a:ln>
          </p:spPr>
          <p:txBody>
            <a:bodyPr anchorCtr="0" anchor="ctr" bIns="0" lIns="0" spcFirstLastPara="1" rIns="114300" wrap="square" tIns="0">
              <a:noAutofit/>
            </a:bodyPr>
            <a:lstStyle/>
            <a:p>
              <a:pPr indent="0" lvl="0" marL="0" marR="0" rtl="0" algn="l">
                <a:lnSpc>
                  <a:spcPct val="90000"/>
                </a:lnSpc>
                <a:spcBef>
                  <a:spcPts val="0"/>
                </a:spcBef>
                <a:spcAft>
                  <a:spcPts val="0"/>
                </a:spcAft>
                <a:buClr>
                  <a:schemeClr val="dk1"/>
                </a:buClr>
                <a:buSzPts val="1800"/>
                <a:buFont typeface="Avenir"/>
                <a:buNone/>
              </a:pPr>
              <a:r>
                <a:rPr b="0" lang="en-US" sz="1800">
                  <a:solidFill>
                    <a:schemeClr val="dk1"/>
                  </a:solidFill>
                  <a:latin typeface="Avenir"/>
                  <a:ea typeface="Avenir"/>
                  <a:cs typeface="Avenir"/>
                  <a:sym typeface="Avenir"/>
                </a:rPr>
                <a:t>Engaging policy coherence</a:t>
              </a:r>
              <a:endParaRPr sz="1800">
                <a:solidFill>
                  <a:schemeClr val="dk1"/>
                </a:solidFill>
                <a:latin typeface="Avenir"/>
                <a:ea typeface="Avenir"/>
                <a:cs typeface="Avenir"/>
                <a:sym typeface="Avenir"/>
              </a:endParaRPr>
            </a:p>
          </p:txBody>
        </p:sp>
        <p:cxnSp>
          <p:nvCxnSpPr>
            <p:cNvPr id="217" name="Google Shape;217;p8"/>
            <p:cNvCxnSpPr/>
            <p:nvPr/>
          </p:nvCxnSpPr>
          <p:spPr>
            <a:xfrm>
              <a:off x="5477264" y="2175669"/>
              <a:ext cx="0" cy="1287996"/>
            </a:xfrm>
            <a:prstGeom prst="straightConnector1">
              <a:avLst/>
            </a:prstGeom>
            <a:noFill/>
            <a:ln cap="flat" cmpd="sng" w="12700">
              <a:solidFill>
                <a:srgbClr val="65ABE5"/>
              </a:solidFill>
              <a:prstDash val="dash"/>
              <a:miter lim="800000"/>
              <a:headEnd len="sm" w="sm" type="none"/>
              <a:tailEnd len="sm" w="sm" type="none"/>
            </a:ln>
          </p:spPr>
        </p:cxnSp>
        <p:sp>
          <p:nvSpPr>
            <p:cNvPr id="218" name="Google Shape;218;p8"/>
            <p:cNvSpPr/>
            <p:nvPr/>
          </p:nvSpPr>
          <p:spPr>
            <a:xfrm>
              <a:off x="5435663" y="2134940"/>
              <a:ext cx="81457" cy="81457"/>
            </a:xfrm>
            <a:prstGeom prst="ellipse">
              <a:avLst/>
            </a:prstGeom>
            <a:solidFill>
              <a:srgbClr val="65ABE5"/>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rot="8100000">
              <a:off x="7067383" y="501406"/>
              <a:ext cx="319993" cy="319993"/>
            </a:xfrm>
            <a:prstGeom prst="teardrop">
              <a:avLst>
                <a:gd fmla="val 115000" name="adj"/>
              </a:avLst>
            </a:prstGeom>
            <a:solidFill>
              <a:srgbClr val="65ABE5"/>
            </a:solidFill>
            <a:ln cap="flat" cmpd="sng" w="12700">
              <a:solidFill>
                <a:srgbClr val="65ABE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7102931" y="536955"/>
              <a:ext cx="248896" cy="248896"/>
            </a:xfrm>
            <a:prstGeom prst="ellipse">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a:off x="7453649" y="887672"/>
              <a:ext cx="2916487" cy="12879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p:nvPr/>
          </p:nvSpPr>
          <p:spPr>
            <a:xfrm>
              <a:off x="7453649" y="435133"/>
              <a:ext cx="2916487" cy="4525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txBox="1"/>
            <p:nvPr/>
          </p:nvSpPr>
          <p:spPr>
            <a:xfrm>
              <a:off x="7453649" y="435133"/>
              <a:ext cx="2916487" cy="452539"/>
            </a:xfrm>
            <a:prstGeom prst="rect">
              <a:avLst/>
            </a:prstGeom>
            <a:noFill/>
            <a:ln>
              <a:noFill/>
            </a:ln>
          </p:spPr>
          <p:txBody>
            <a:bodyPr anchorCtr="0" anchor="ctr" bIns="0" lIns="0" spcFirstLastPara="1" rIns="114300" wrap="square" tIns="0">
              <a:noAutofit/>
            </a:bodyPr>
            <a:lstStyle/>
            <a:p>
              <a:pPr indent="0" lvl="0" marL="0" marR="0" rtl="0" algn="l">
                <a:lnSpc>
                  <a:spcPct val="90000"/>
                </a:lnSpc>
                <a:spcBef>
                  <a:spcPts val="0"/>
                </a:spcBef>
                <a:spcAft>
                  <a:spcPts val="0"/>
                </a:spcAft>
                <a:buClr>
                  <a:schemeClr val="dk1"/>
                </a:buClr>
                <a:buSzPts val="1800"/>
                <a:buFont typeface="Avenir"/>
                <a:buNone/>
              </a:pPr>
              <a:r>
                <a:rPr b="0" lang="en-US" sz="1800">
                  <a:solidFill>
                    <a:schemeClr val="dk1"/>
                  </a:solidFill>
                  <a:latin typeface="Avenir"/>
                  <a:ea typeface="Avenir"/>
                  <a:cs typeface="Avenir"/>
                  <a:sym typeface="Avenir"/>
                </a:rPr>
                <a:t>Learning; </a:t>
              </a:r>
              <a:r>
                <a:rPr b="1" lang="en-US" sz="1800">
                  <a:solidFill>
                    <a:schemeClr val="dk1"/>
                  </a:solidFill>
                  <a:latin typeface="Avenir"/>
                  <a:ea typeface="Avenir"/>
                  <a:cs typeface="Avenir"/>
                  <a:sym typeface="Avenir"/>
                </a:rPr>
                <a:t>expanding into phases 2 and 3</a:t>
              </a:r>
              <a:endParaRPr/>
            </a:p>
          </p:txBody>
        </p:sp>
        <p:cxnSp>
          <p:nvCxnSpPr>
            <p:cNvPr id="224" name="Google Shape;224;p8"/>
            <p:cNvCxnSpPr/>
            <p:nvPr/>
          </p:nvCxnSpPr>
          <p:spPr>
            <a:xfrm>
              <a:off x="7227380" y="887672"/>
              <a:ext cx="0" cy="1287996"/>
            </a:xfrm>
            <a:prstGeom prst="straightConnector1">
              <a:avLst/>
            </a:prstGeom>
            <a:noFill/>
            <a:ln cap="flat" cmpd="sng" w="12700">
              <a:solidFill>
                <a:srgbClr val="65ABE5"/>
              </a:solidFill>
              <a:prstDash val="dash"/>
              <a:miter lim="800000"/>
              <a:headEnd len="sm" w="sm" type="none"/>
              <a:tailEnd len="sm" w="sm" type="none"/>
            </a:ln>
          </p:spPr>
        </p:cxnSp>
        <p:sp>
          <p:nvSpPr>
            <p:cNvPr id="225" name="Google Shape;225;p8"/>
            <p:cNvSpPr/>
            <p:nvPr/>
          </p:nvSpPr>
          <p:spPr>
            <a:xfrm>
              <a:off x="7185778" y="2134940"/>
              <a:ext cx="81457" cy="81457"/>
            </a:xfrm>
            <a:prstGeom prst="ellipse">
              <a:avLst/>
            </a:prstGeom>
            <a:solidFill>
              <a:srgbClr val="65ABE5"/>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 name="Google Shape;226;p8"/>
          <p:cNvSpPr txBox="1"/>
          <p:nvPr/>
        </p:nvSpPr>
        <p:spPr>
          <a:xfrm>
            <a:off x="839141" y="1347141"/>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1"/>
                </a:solidFill>
                <a:latin typeface="Avenir"/>
                <a:ea typeface="Avenir"/>
                <a:cs typeface="Avenir"/>
                <a:sym typeface="Avenir"/>
              </a:rPr>
              <a:t>2021-2025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9"/>
          <p:cNvSpPr txBox="1"/>
          <p:nvPr>
            <p:ph type="title"/>
          </p:nvPr>
        </p:nvSpPr>
        <p:spPr>
          <a:xfrm>
            <a:off x="451832" y="294040"/>
            <a:ext cx="11444604" cy="1188720"/>
          </a:xfrm>
          <a:prstGeom prst="rect">
            <a:avLst/>
          </a:prstGeom>
          <a:solidFill>
            <a:srgbClr val="FFFFFF"/>
          </a:solidFill>
          <a:ln>
            <a:noFill/>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70707"/>
              <a:buFont typeface="Avenir"/>
              <a:buNone/>
            </a:pPr>
            <a:r>
              <a:rPr lang="en-US">
                <a:solidFill>
                  <a:schemeClr val="lt2"/>
                </a:solidFill>
                <a:latin typeface="Avenir"/>
                <a:ea typeface="Avenir"/>
                <a:cs typeface="Avenir"/>
                <a:sym typeface="Avenir"/>
              </a:rPr>
              <a:t>ACTIVITY 1: </a:t>
            </a:r>
            <a:br>
              <a:rPr lang="en-US">
                <a:latin typeface="Avenir"/>
                <a:ea typeface="Avenir"/>
                <a:cs typeface="Avenir"/>
                <a:sym typeface="Avenir"/>
              </a:rPr>
            </a:br>
            <a:r>
              <a:rPr lang="en-US">
                <a:solidFill>
                  <a:schemeClr val="lt2"/>
                </a:solidFill>
                <a:latin typeface="Avenir"/>
                <a:ea typeface="Avenir"/>
                <a:cs typeface="Avenir"/>
                <a:sym typeface="Avenir"/>
              </a:rPr>
              <a:t>INFORMATION, KNOWLEDGE AND CAPACITY</a:t>
            </a:r>
            <a:endParaRPr>
              <a:solidFill>
                <a:schemeClr val="lt2"/>
              </a:solidFill>
              <a:latin typeface="Avenir"/>
              <a:ea typeface="Avenir"/>
              <a:cs typeface="Avenir"/>
              <a:sym typeface="Avenir"/>
            </a:endParaRPr>
          </a:p>
        </p:txBody>
      </p:sp>
      <p:graphicFrame>
        <p:nvGraphicFramePr>
          <p:cNvPr id="233" name="Google Shape;233;p9"/>
          <p:cNvGraphicFramePr/>
          <p:nvPr/>
        </p:nvGraphicFramePr>
        <p:xfrm>
          <a:off x="901421" y="1612069"/>
          <a:ext cx="3000000" cy="3000000"/>
        </p:xfrm>
        <a:graphic>
          <a:graphicData uri="http://schemas.openxmlformats.org/drawingml/2006/table">
            <a:tbl>
              <a:tblPr>
                <a:noFill/>
                <a:tableStyleId>{498C9020-1B7C-4AB1-A793-08309C9964D7}</a:tableStyleId>
              </a:tblPr>
              <a:tblGrid>
                <a:gridCol w="1895050"/>
                <a:gridCol w="8494125"/>
              </a:tblGrid>
              <a:tr h="1797800">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lt2"/>
                          </a:solidFill>
                          <a:latin typeface="Avenir"/>
                          <a:ea typeface="Avenir"/>
                          <a:cs typeface="Avenir"/>
                          <a:sym typeface="Avenir"/>
                        </a:rPr>
                        <a:t>What</a:t>
                      </a:r>
                      <a:endParaRPr b="1" sz="24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1" marL="457200" marR="0" rtl="0" algn="l">
                        <a:lnSpc>
                          <a:spcPct val="100000"/>
                        </a:lnSpc>
                        <a:spcBef>
                          <a:spcPts val="0"/>
                        </a:spcBef>
                        <a:spcAft>
                          <a:spcPts val="0"/>
                        </a:spcAft>
                        <a:buClr>
                          <a:schemeClr val="dk1"/>
                        </a:buClr>
                        <a:buSzPts val="2400"/>
                        <a:buFont typeface="Gill Sans"/>
                        <a:buNone/>
                      </a:pPr>
                      <a:r>
                        <a:t/>
                      </a:r>
                      <a:endParaRPr sz="1000" u="none" cap="none" strike="noStrike">
                        <a:solidFill>
                          <a:schemeClr val="lt2"/>
                        </a:solidFill>
                        <a:latin typeface="Avenir"/>
                        <a:ea typeface="Avenir"/>
                        <a:cs typeface="Avenir"/>
                        <a:sym typeface="Avenir"/>
                      </a:endParaRPr>
                    </a:p>
                    <a:p>
                      <a:pPr indent="0" lvl="1" marL="457200" marR="0" rtl="0" algn="l">
                        <a:lnSpc>
                          <a:spcPct val="100000"/>
                        </a:lnSpc>
                        <a:spcBef>
                          <a:spcPts val="0"/>
                        </a:spcBef>
                        <a:spcAft>
                          <a:spcPts val="0"/>
                        </a:spcAft>
                        <a:buClr>
                          <a:schemeClr val="dk1"/>
                        </a:buClr>
                        <a:buSzPts val="2400"/>
                        <a:buFont typeface="Avenir"/>
                        <a:buNone/>
                      </a:pPr>
                      <a:r>
                        <a:rPr b="0" i="0" lang="en-US" sz="2400" u="none" cap="none" strike="noStrike">
                          <a:latin typeface="Avenir"/>
                          <a:ea typeface="Avenir"/>
                          <a:cs typeface="Avenir"/>
                          <a:sym typeface="Avenir"/>
                        </a:rPr>
                        <a:t>Increase awareness, access to information and build capacity among national right-holders and beneficiaries to ensure that governments effectively integrate and implement human rights requirements into food systems</a:t>
                      </a:r>
                      <a:endParaRPr b="0" i="0" sz="2400" u="none" cap="none" strike="noStrike">
                        <a:latin typeface="Avenir"/>
                        <a:ea typeface="Avenir"/>
                        <a:cs typeface="Avenir"/>
                        <a:sym typeface="Avenir"/>
                      </a:endParaRPr>
                    </a:p>
                    <a:p>
                      <a:pPr indent="0" lvl="1" marL="457200" marR="0" rtl="0" algn="l">
                        <a:lnSpc>
                          <a:spcPct val="100000"/>
                        </a:lnSpc>
                        <a:spcBef>
                          <a:spcPts val="0"/>
                        </a:spcBef>
                        <a:spcAft>
                          <a:spcPts val="0"/>
                        </a:spcAft>
                        <a:buClr>
                          <a:schemeClr val="dk1"/>
                        </a:buClr>
                        <a:buSzPts val="2400"/>
                        <a:buFont typeface="Gill Sans"/>
                        <a:buNone/>
                      </a:pPr>
                      <a:r>
                        <a:rPr lang="en-US" sz="1000" u="none" cap="none" strike="noStrike">
                          <a:solidFill>
                            <a:schemeClr val="lt2"/>
                          </a:solidFill>
                          <a:latin typeface="Avenir"/>
                          <a:ea typeface="Avenir"/>
                          <a:cs typeface="Avenir"/>
                          <a:sym typeface="Avenir"/>
                        </a:rPr>
                        <a:t> </a:t>
                      </a:r>
                      <a:endParaRPr sz="1000" u="none" cap="none" strike="noStrike">
                        <a:solidFill>
                          <a:schemeClr val="lt2"/>
                        </a:solidFill>
                        <a:latin typeface="Avenir"/>
                        <a:ea typeface="Avenir"/>
                        <a:cs typeface="Avenir"/>
                        <a:sym typeface="Avenir"/>
                      </a:endParaRPr>
                    </a:p>
                  </a:txBody>
                  <a:tcPr marT="45725" marB="45725" marR="91450" marL="9145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1445575">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lt2"/>
                          </a:solidFill>
                          <a:latin typeface="Avenir"/>
                          <a:ea typeface="Avenir"/>
                          <a:cs typeface="Avenir"/>
                          <a:sym typeface="Avenir"/>
                        </a:rPr>
                        <a:t>How</a:t>
                      </a:r>
                      <a:endParaRPr sz="24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190500" lvl="1" marL="800100" marR="0" rtl="0" algn="l">
                        <a:lnSpc>
                          <a:spcPct val="100000"/>
                        </a:lnSpc>
                        <a:spcBef>
                          <a:spcPts val="0"/>
                        </a:spcBef>
                        <a:spcAft>
                          <a:spcPts val="0"/>
                        </a:spcAft>
                        <a:buClr>
                          <a:schemeClr val="dk1"/>
                        </a:buClr>
                        <a:buSzPts val="2400"/>
                        <a:buFont typeface="Arial"/>
                        <a:buNone/>
                      </a:pPr>
                      <a:r>
                        <a:t/>
                      </a:r>
                      <a:endParaRPr b="0" i="0" sz="1000" u="none" cap="none" strike="noStrike">
                        <a:solidFill>
                          <a:schemeClr val="lt2"/>
                        </a:solidFill>
                        <a:latin typeface="Avenir"/>
                        <a:ea typeface="Avenir"/>
                        <a:cs typeface="Avenir"/>
                        <a:sym typeface="Avenir"/>
                      </a:endParaRPr>
                    </a:p>
                    <a:p>
                      <a:pPr indent="-342900" lvl="1" marL="8001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lt2"/>
                          </a:solidFill>
                          <a:latin typeface="Avenir"/>
                          <a:ea typeface="Avenir"/>
                          <a:cs typeface="Avenir"/>
                          <a:sym typeface="Avenir"/>
                        </a:rPr>
                        <a:t>Series of training sessions</a:t>
                      </a:r>
                      <a:endParaRPr sz="2400" u="none" cap="none" strike="noStrike">
                        <a:solidFill>
                          <a:schemeClr val="lt2"/>
                        </a:solidFill>
                        <a:latin typeface="Avenir"/>
                        <a:ea typeface="Avenir"/>
                        <a:cs typeface="Avenir"/>
                        <a:sym typeface="Avenir"/>
                      </a:endParaRPr>
                    </a:p>
                    <a:p>
                      <a:pPr indent="-342900" lvl="1" marL="8001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lt2"/>
                          </a:solidFill>
                          <a:latin typeface="Avenir"/>
                          <a:ea typeface="Avenir"/>
                          <a:cs typeface="Avenir"/>
                          <a:sym typeface="Avenir"/>
                        </a:rPr>
                        <a:t>Mini-courses</a:t>
                      </a:r>
                      <a:endParaRPr sz="2400" u="none" cap="none" strike="noStrike">
                        <a:solidFill>
                          <a:schemeClr val="lt2"/>
                        </a:solidFill>
                        <a:latin typeface="Avenir"/>
                        <a:ea typeface="Avenir"/>
                        <a:cs typeface="Avenir"/>
                        <a:sym typeface="Avenir"/>
                      </a:endParaRPr>
                    </a:p>
                    <a:p>
                      <a:pPr indent="-342900" lvl="1" marL="8001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lt2"/>
                          </a:solidFill>
                          <a:latin typeface="Avenir"/>
                          <a:ea typeface="Avenir"/>
                          <a:cs typeface="Avenir"/>
                          <a:sym typeface="Avenir"/>
                        </a:rPr>
                        <a:t>Interactive discussions with stakeholders</a:t>
                      </a:r>
                      <a:endParaRPr sz="2400" u="none" cap="none" strike="noStrike">
                        <a:solidFill>
                          <a:schemeClr val="lt2"/>
                        </a:solidFill>
                        <a:latin typeface="Avenir"/>
                        <a:ea typeface="Avenir"/>
                        <a:cs typeface="Avenir"/>
                        <a:sym typeface="Avenir"/>
                      </a:endParaRPr>
                    </a:p>
                  </a:txBody>
                  <a:tcPr marT="45725" marB="45725" marR="91450" marL="9145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1708525">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lt2"/>
                          </a:solidFill>
                          <a:latin typeface="Avenir"/>
                          <a:ea typeface="Avenir"/>
                          <a:cs typeface="Avenir"/>
                          <a:sym typeface="Avenir"/>
                        </a:rPr>
                        <a:t>Who</a:t>
                      </a:r>
                      <a:endParaRPr sz="24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304800" lvl="1" marL="914400" marR="0" rtl="0" algn="l">
                        <a:lnSpc>
                          <a:spcPct val="100000"/>
                        </a:lnSpc>
                        <a:spcBef>
                          <a:spcPts val="0"/>
                        </a:spcBef>
                        <a:spcAft>
                          <a:spcPts val="0"/>
                        </a:spcAft>
                        <a:buClr>
                          <a:schemeClr val="dk1"/>
                        </a:buClr>
                        <a:buSzPts val="2400"/>
                        <a:buFont typeface="Arial"/>
                        <a:buNone/>
                      </a:pPr>
                      <a:r>
                        <a:t/>
                      </a:r>
                      <a:endParaRPr sz="10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dk1"/>
                        </a:buClr>
                        <a:buSzPts val="2400"/>
                        <a:buFont typeface="Arial"/>
                        <a:buChar char="•"/>
                      </a:pPr>
                      <a:r>
                        <a:rPr lang="en-US" sz="2400" u="none" cap="none" strike="noStrike">
                          <a:solidFill>
                            <a:schemeClr val="lt2"/>
                          </a:solidFill>
                          <a:latin typeface="Avenir"/>
                          <a:ea typeface="Avenir"/>
                          <a:cs typeface="Avenir"/>
                          <a:sym typeface="Avenir"/>
                        </a:rPr>
                        <a:t>Small-scale farmers, women and youth working across food systems</a:t>
                      </a:r>
                      <a:endParaRPr sz="24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dk1"/>
                        </a:buClr>
                        <a:buSzPts val="2400"/>
                        <a:buFont typeface="Arial"/>
                        <a:buChar char="•"/>
                      </a:pPr>
                      <a:r>
                        <a:rPr lang="en-US" sz="2400" u="none" cap="none" strike="noStrike">
                          <a:solidFill>
                            <a:schemeClr val="lt2"/>
                          </a:solidFill>
                          <a:latin typeface="Avenir"/>
                          <a:ea typeface="Avenir"/>
                          <a:cs typeface="Avenir"/>
                          <a:sym typeface="Avenir"/>
                        </a:rPr>
                        <a:t>Policymakers, development partners</a:t>
                      </a:r>
                      <a:endParaRPr sz="2400" u="none" cap="none" strike="noStrike">
                        <a:solidFill>
                          <a:schemeClr val="lt2"/>
                        </a:solidFill>
                        <a:latin typeface="Avenir"/>
                        <a:ea typeface="Avenir"/>
                        <a:cs typeface="Avenir"/>
                        <a:sym typeface="Avenir"/>
                      </a:endParaRPr>
                    </a:p>
                  </a:txBody>
                  <a:tcPr marT="45725" marB="45725" marR="91450" marL="9145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0"/>
          <p:cNvSpPr txBox="1"/>
          <p:nvPr>
            <p:ph type="title"/>
          </p:nvPr>
        </p:nvSpPr>
        <p:spPr>
          <a:xfrm>
            <a:off x="971127" y="277978"/>
            <a:ext cx="10249745" cy="1227549"/>
          </a:xfrm>
          <a:prstGeom prst="rect">
            <a:avLst/>
          </a:prstGeom>
          <a:solidFill>
            <a:srgbClr val="FFFFFF"/>
          </a:solidFill>
          <a:ln>
            <a:noFill/>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3600"/>
              <a:buFont typeface="Gill Sans"/>
              <a:buNone/>
            </a:pPr>
            <a:r>
              <a:rPr lang="en-US" sz="3600">
                <a:solidFill>
                  <a:schemeClr val="lt2"/>
                </a:solidFill>
                <a:latin typeface="Avenir"/>
                <a:ea typeface="Avenir"/>
                <a:cs typeface="Avenir"/>
                <a:sym typeface="Avenir"/>
              </a:rPr>
              <a:t>ACTIVITY 2: </a:t>
            </a:r>
            <a:br>
              <a:rPr lang="en-US" sz="3600">
                <a:solidFill>
                  <a:schemeClr val="lt2"/>
                </a:solidFill>
                <a:latin typeface="Avenir"/>
                <a:ea typeface="Avenir"/>
                <a:cs typeface="Avenir"/>
                <a:sym typeface="Avenir"/>
              </a:rPr>
            </a:br>
            <a:r>
              <a:rPr lang="en-US" sz="3600">
                <a:solidFill>
                  <a:schemeClr val="lt2"/>
                </a:solidFill>
                <a:latin typeface="Avenir"/>
                <a:ea typeface="Avenir"/>
                <a:cs typeface="Avenir"/>
                <a:sym typeface="Avenir"/>
              </a:rPr>
              <a:t>RIGHTS FRAMEWORKS</a:t>
            </a:r>
            <a:endParaRPr sz="3600">
              <a:solidFill>
                <a:schemeClr val="lt2"/>
              </a:solidFill>
              <a:latin typeface="Avenir"/>
              <a:ea typeface="Avenir"/>
              <a:cs typeface="Avenir"/>
              <a:sym typeface="Avenir"/>
            </a:endParaRPr>
          </a:p>
        </p:txBody>
      </p:sp>
      <p:graphicFrame>
        <p:nvGraphicFramePr>
          <p:cNvPr id="240" name="Google Shape;240;p10"/>
          <p:cNvGraphicFramePr/>
          <p:nvPr/>
        </p:nvGraphicFramePr>
        <p:xfrm>
          <a:off x="971127" y="1505527"/>
          <a:ext cx="3000000" cy="3000000"/>
        </p:xfrm>
        <a:graphic>
          <a:graphicData uri="http://schemas.openxmlformats.org/drawingml/2006/table">
            <a:tbl>
              <a:tblPr>
                <a:noFill/>
                <a:tableStyleId>{498C9020-1B7C-4AB1-A793-08309C9964D7}</a:tableStyleId>
              </a:tblPr>
              <a:tblGrid>
                <a:gridCol w="1899775"/>
                <a:gridCol w="8515350"/>
              </a:tblGrid>
              <a:tr h="1885025">
                <a:tc>
                  <a:txBody>
                    <a:bodyPr/>
                    <a:lstStyle/>
                    <a:p>
                      <a:pPr indent="0" lvl="0" marL="0" marR="0" rtl="0" algn="ctr">
                        <a:lnSpc>
                          <a:spcPct val="100000"/>
                        </a:lnSpc>
                        <a:spcBef>
                          <a:spcPts val="0"/>
                        </a:spcBef>
                        <a:spcAft>
                          <a:spcPts val="0"/>
                        </a:spcAft>
                        <a:buClr>
                          <a:srgbClr val="000000"/>
                        </a:buClr>
                        <a:buSzPts val="2400"/>
                        <a:buFont typeface="Arial"/>
                        <a:buNone/>
                      </a:pPr>
                      <a:r>
                        <a:t/>
                      </a:r>
                      <a:endParaRPr b="1" sz="20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rPr b="1" lang="en-US" sz="2000" u="none" cap="none" strike="noStrike">
                          <a:solidFill>
                            <a:schemeClr val="lt2"/>
                          </a:solidFill>
                          <a:latin typeface="Avenir"/>
                          <a:ea typeface="Avenir"/>
                          <a:cs typeface="Avenir"/>
                          <a:sym typeface="Avenir"/>
                        </a:rPr>
                        <a:t>What</a:t>
                      </a:r>
                      <a:endParaRPr b="1" sz="20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0" lvl="1" marL="457200" marR="0" rtl="0" algn="l">
                        <a:lnSpc>
                          <a:spcPct val="100000"/>
                        </a:lnSpc>
                        <a:spcBef>
                          <a:spcPts val="0"/>
                        </a:spcBef>
                        <a:spcAft>
                          <a:spcPts val="0"/>
                        </a:spcAft>
                        <a:buClr>
                          <a:schemeClr val="dk1"/>
                        </a:buClr>
                        <a:buSzPts val="2400"/>
                        <a:buFont typeface="Gill Sans"/>
                        <a:buNone/>
                      </a:pPr>
                      <a:r>
                        <a:t/>
                      </a:r>
                      <a:endParaRPr b="0" i="0" sz="1000" u="none" cap="none" strike="noStrike">
                        <a:solidFill>
                          <a:schemeClr val="dk1"/>
                        </a:solidFill>
                        <a:latin typeface="Avenir"/>
                        <a:ea typeface="Avenir"/>
                        <a:cs typeface="Avenir"/>
                        <a:sym typeface="Avenir"/>
                      </a:endParaRPr>
                    </a:p>
                    <a:p>
                      <a:pPr indent="0" lvl="1" marL="457200" marR="0" rtl="0" algn="l">
                        <a:lnSpc>
                          <a:spcPct val="100000"/>
                        </a:lnSpc>
                        <a:spcBef>
                          <a:spcPts val="0"/>
                        </a:spcBef>
                        <a:spcAft>
                          <a:spcPts val="0"/>
                        </a:spcAft>
                        <a:buClr>
                          <a:schemeClr val="dk1"/>
                        </a:buClr>
                        <a:buSzPts val="2400"/>
                        <a:buFont typeface="Gill Sans"/>
                        <a:buNone/>
                      </a:pPr>
                      <a:r>
                        <a:rPr b="0" i="0" lang="en-US" sz="2000" u="none" cap="none" strike="noStrike">
                          <a:solidFill>
                            <a:schemeClr val="dk1"/>
                          </a:solidFill>
                          <a:latin typeface="Avenir"/>
                          <a:ea typeface="Avenir"/>
                          <a:cs typeface="Avenir"/>
                          <a:sym typeface="Avenir"/>
                        </a:rPr>
                        <a:t>Assist key stakeholders (rights-holders, duty bearers and intervenors) in each pilot country to co-design and build national legal and policy frameworks that supports the effective implementation of national and international instruments based on the right to food and other human rights in the context of food systems. </a:t>
                      </a:r>
                      <a:endParaRPr/>
                    </a:p>
                    <a:p>
                      <a:pPr indent="0" lvl="1" marL="457200" marR="0" rtl="0" algn="l">
                        <a:lnSpc>
                          <a:spcPct val="100000"/>
                        </a:lnSpc>
                        <a:spcBef>
                          <a:spcPts val="0"/>
                        </a:spcBef>
                        <a:spcAft>
                          <a:spcPts val="0"/>
                        </a:spcAft>
                        <a:buClr>
                          <a:schemeClr val="dk1"/>
                        </a:buClr>
                        <a:buSzPts val="2400"/>
                        <a:buFont typeface="Gill Sans"/>
                        <a:buNone/>
                      </a:pPr>
                      <a:r>
                        <a:rPr lang="en-US" sz="1000" u="none" cap="none" strike="noStrike">
                          <a:solidFill>
                            <a:schemeClr val="lt2"/>
                          </a:solidFill>
                          <a:latin typeface="Avenir"/>
                          <a:ea typeface="Avenir"/>
                          <a:cs typeface="Avenir"/>
                          <a:sym typeface="Avenir"/>
                        </a:rPr>
                        <a:t> </a:t>
                      </a:r>
                      <a:endParaRPr/>
                    </a:p>
                  </a:txBody>
                  <a:tcPr marT="45725" marB="45725" marR="91450" marL="9145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1585800">
                <a:tc>
                  <a:txBody>
                    <a:bodyPr/>
                    <a:lstStyle/>
                    <a:p>
                      <a:pPr indent="0" lvl="0" marL="0" marR="0" rtl="0" algn="ctr">
                        <a:lnSpc>
                          <a:spcPct val="100000"/>
                        </a:lnSpc>
                        <a:spcBef>
                          <a:spcPts val="0"/>
                        </a:spcBef>
                        <a:spcAft>
                          <a:spcPts val="0"/>
                        </a:spcAft>
                        <a:buClr>
                          <a:srgbClr val="000000"/>
                        </a:buClr>
                        <a:buSzPts val="2400"/>
                        <a:buFont typeface="Arial"/>
                        <a:buNone/>
                      </a:pPr>
                      <a:r>
                        <a:t/>
                      </a:r>
                      <a:endParaRPr b="1" sz="20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rPr b="1" lang="en-US" sz="2000" u="none" cap="none" strike="noStrike">
                          <a:solidFill>
                            <a:schemeClr val="lt2"/>
                          </a:solidFill>
                          <a:latin typeface="Avenir"/>
                          <a:ea typeface="Avenir"/>
                          <a:cs typeface="Avenir"/>
                          <a:sym typeface="Avenir"/>
                        </a:rPr>
                        <a:t>How</a:t>
                      </a:r>
                      <a:endParaRPr sz="20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c>
                  <a:txBody>
                    <a:bodyPr/>
                    <a:lstStyle/>
                    <a:p>
                      <a:pPr indent="-190500" lvl="1" marL="800100" marR="0" rtl="0" algn="l">
                        <a:lnSpc>
                          <a:spcPct val="100000"/>
                        </a:lnSpc>
                        <a:spcBef>
                          <a:spcPts val="0"/>
                        </a:spcBef>
                        <a:spcAft>
                          <a:spcPts val="0"/>
                        </a:spcAft>
                        <a:buClr>
                          <a:schemeClr val="lt2"/>
                        </a:buClr>
                        <a:buSzPts val="2400"/>
                        <a:buFont typeface="Arial"/>
                        <a:buNone/>
                      </a:pPr>
                      <a:r>
                        <a:t/>
                      </a:r>
                      <a:endParaRPr b="0" i="0" sz="1000" u="none" cap="none" strike="noStrike">
                        <a:solidFill>
                          <a:schemeClr val="lt2"/>
                        </a:solidFill>
                        <a:latin typeface="Avenir"/>
                        <a:ea typeface="Avenir"/>
                        <a:cs typeface="Avenir"/>
                        <a:sym typeface="Avenir"/>
                      </a:endParaRPr>
                    </a:p>
                    <a:p>
                      <a:pPr indent="-342900" lvl="1" marL="800100" marR="0" rtl="0" algn="l">
                        <a:lnSpc>
                          <a:spcPct val="100000"/>
                        </a:lnSpc>
                        <a:spcBef>
                          <a:spcPts val="0"/>
                        </a:spcBef>
                        <a:spcAft>
                          <a:spcPts val="0"/>
                        </a:spcAft>
                        <a:buClr>
                          <a:schemeClr val="lt2"/>
                        </a:buClr>
                        <a:buSzPts val="2400"/>
                        <a:buFont typeface="Arial"/>
                        <a:buChar char="•"/>
                      </a:pPr>
                      <a:r>
                        <a:rPr b="0" i="0" lang="en-US" sz="2000" u="none" cap="none" strike="noStrike">
                          <a:solidFill>
                            <a:schemeClr val="lt2"/>
                          </a:solidFill>
                          <a:latin typeface="Avenir"/>
                          <a:ea typeface="Avenir"/>
                          <a:cs typeface="Avenir"/>
                          <a:sym typeface="Avenir"/>
                        </a:rPr>
                        <a:t>Policy dialogues (consultation workshop with rights' holders and duty bearers)</a:t>
                      </a:r>
                      <a:endParaRPr sz="2000" u="none" cap="none" strike="noStrike">
                        <a:solidFill>
                          <a:schemeClr val="lt2"/>
                        </a:solidFill>
                        <a:latin typeface="Avenir"/>
                        <a:ea typeface="Avenir"/>
                        <a:cs typeface="Avenir"/>
                        <a:sym typeface="Avenir"/>
                      </a:endParaRPr>
                    </a:p>
                    <a:p>
                      <a:pPr indent="-342900" lvl="1" marL="800100" marR="0" rtl="0" algn="l">
                        <a:lnSpc>
                          <a:spcPct val="100000"/>
                        </a:lnSpc>
                        <a:spcBef>
                          <a:spcPts val="0"/>
                        </a:spcBef>
                        <a:spcAft>
                          <a:spcPts val="0"/>
                        </a:spcAft>
                        <a:buClr>
                          <a:schemeClr val="lt2"/>
                        </a:buClr>
                        <a:buSzPts val="2400"/>
                        <a:buFont typeface="Arial"/>
                        <a:buChar char="•"/>
                      </a:pPr>
                      <a:r>
                        <a:rPr b="0" i="0" lang="en-US" sz="2000" u="none" cap="none" strike="noStrike">
                          <a:solidFill>
                            <a:schemeClr val="lt2"/>
                          </a:solidFill>
                          <a:latin typeface="Avenir"/>
                          <a:ea typeface="Avenir"/>
                          <a:cs typeface="Avenir"/>
                          <a:sym typeface="Avenir"/>
                        </a:rPr>
                        <a:t>Awareness raising activities</a:t>
                      </a:r>
                      <a:endParaRPr sz="2000" u="none" cap="none" strike="noStrike">
                        <a:solidFill>
                          <a:schemeClr val="lt2"/>
                        </a:solidFill>
                        <a:latin typeface="Avenir"/>
                        <a:ea typeface="Avenir"/>
                        <a:cs typeface="Avenir"/>
                        <a:sym typeface="Avenir"/>
                      </a:endParaRPr>
                    </a:p>
                    <a:p>
                      <a:pPr indent="-342900" lvl="1" marL="800100" marR="0" rtl="0" algn="l">
                        <a:lnSpc>
                          <a:spcPct val="100000"/>
                        </a:lnSpc>
                        <a:spcBef>
                          <a:spcPts val="0"/>
                        </a:spcBef>
                        <a:spcAft>
                          <a:spcPts val="0"/>
                        </a:spcAft>
                        <a:buClr>
                          <a:schemeClr val="lt2"/>
                        </a:buClr>
                        <a:buSzPts val="2400"/>
                        <a:buFont typeface="Arial"/>
                        <a:buChar char="•"/>
                      </a:pPr>
                      <a:r>
                        <a:rPr b="0" i="0" lang="en-US" sz="2000" u="none" cap="none" strike="noStrike">
                          <a:solidFill>
                            <a:schemeClr val="lt2"/>
                          </a:solidFill>
                          <a:latin typeface="Avenir"/>
                          <a:ea typeface="Avenir"/>
                          <a:cs typeface="Avenir"/>
                          <a:sym typeface="Avenir"/>
                        </a:rPr>
                        <a:t>Technical backstopping</a:t>
                      </a:r>
                      <a:endParaRPr/>
                    </a:p>
                    <a:p>
                      <a:pPr indent="0" lvl="1" marL="457200" marR="0" rtl="0" algn="l">
                        <a:lnSpc>
                          <a:spcPct val="100000"/>
                        </a:lnSpc>
                        <a:spcBef>
                          <a:spcPts val="0"/>
                        </a:spcBef>
                        <a:spcAft>
                          <a:spcPts val="0"/>
                        </a:spcAft>
                        <a:buClr>
                          <a:schemeClr val="lt2"/>
                        </a:buClr>
                        <a:buSzPts val="2400"/>
                        <a:buFont typeface="Arial"/>
                        <a:buNone/>
                      </a:pPr>
                      <a:r>
                        <a:rPr b="0" lang="en-US" sz="1000" u="none" cap="none" strike="noStrike">
                          <a:solidFill>
                            <a:schemeClr val="lt2"/>
                          </a:solidFill>
                          <a:latin typeface="Avenir"/>
                          <a:ea typeface="Avenir"/>
                          <a:cs typeface="Avenir"/>
                          <a:sym typeface="Avenir"/>
                        </a:rPr>
                        <a:t> </a:t>
                      </a:r>
                      <a:endParaRPr b="0" sz="1000" u="none" cap="none" strike="noStrike">
                        <a:solidFill>
                          <a:schemeClr val="lt2"/>
                        </a:solidFill>
                        <a:latin typeface="Avenir"/>
                        <a:ea typeface="Avenir"/>
                        <a:cs typeface="Avenir"/>
                        <a:sym typeface="Avenir"/>
                      </a:endParaRPr>
                    </a:p>
                  </a:txBody>
                  <a:tcPr marT="45725" marB="45725" marR="91450" marL="9145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12700">
                      <a:solidFill>
                        <a:schemeClr val="lt2"/>
                      </a:solidFill>
                      <a:prstDash val="solid"/>
                      <a:round/>
                      <a:headEnd len="sm" w="sm" type="none"/>
                      <a:tailEnd len="sm" w="sm" type="none"/>
                    </a:lnB>
                  </a:tcPr>
                </a:tc>
              </a:tr>
              <a:tr h="1513500">
                <a:tc>
                  <a:txBody>
                    <a:bodyPr/>
                    <a:lstStyle/>
                    <a:p>
                      <a:pPr indent="0" lvl="0" marL="0" marR="0" rtl="0" algn="ctr">
                        <a:lnSpc>
                          <a:spcPct val="100000"/>
                        </a:lnSpc>
                        <a:spcBef>
                          <a:spcPts val="0"/>
                        </a:spcBef>
                        <a:spcAft>
                          <a:spcPts val="0"/>
                        </a:spcAft>
                        <a:buClr>
                          <a:srgbClr val="000000"/>
                        </a:buClr>
                        <a:buSzPts val="2400"/>
                        <a:buFont typeface="Arial"/>
                        <a:buNone/>
                      </a:pPr>
                      <a:r>
                        <a:t/>
                      </a:r>
                      <a:endParaRPr b="1" sz="2000" u="none" cap="none" strike="noStrike">
                        <a:solidFill>
                          <a:schemeClr val="lt2"/>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400"/>
                        <a:buFont typeface="Arial"/>
                        <a:buNone/>
                      </a:pPr>
                      <a:r>
                        <a:rPr b="1" lang="en-US" sz="2000" u="none" cap="none" strike="noStrike">
                          <a:solidFill>
                            <a:schemeClr val="lt2"/>
                          </a:solidFill>
                          <a:latin typeface="Avenir"/>
                          <a:ea typeface="Avenir"/>
                          <a:cs typeface="Avenir"/>
                          <a:sym typeface="Avenir"/>
                        </a:rPr>
                        <a:t>Who</a:t>
                      </a:r>
                      <a:endParaRPr sz="2000" u="none" cap="none" strike="noStrike">
                        <a:solidFill>
                          <a:schemeClr val="lt2"/>
                        </a:solidFill>
                        <a:latin typeface="Avenir"/>
                        <a:ea typeface="Avenir"/>
                        <a:cs typeface="Avenir"/>
                        <a:sym typeface="Avenir"/>
                      </a:endParaRPr>
                    </a:p>
                  </a:txBody>
                  <a:tcPr marT="45725" marB="45725" marR="91450" marL="91450">
                    <a:lnL cap="flat" cmpd="sng" w="28575">
                      <a:solidFill>
                        <a:schemeClr val="lt2"/>
                      </a:solidFill>
                      <a:prstDash val="solid"/>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304800" lvl="1" marL="914400" marR="0" rtl="0" algn="l">
                        <a:lnSpc>
                          <a:spcPct val="100000"/>
                        </a:lnSpc>
                        <a:spcBef>
                          <a:spcPts val="0"/>
                        </a:spcBef>
                        <a:spcAft>
                          <a:spcPts val="0"/>
                        </a:spcAft>
                        <a:buClr>
                          <a:schemeClr val="lt2"/>
                        </a:buClr>
                        <a:buSzPts val="2400"/>
                        <a:buFont typeface="Arial"/>
                        <a:buNone/>
                      </a:pPr>
                      <a:r>
                        <a:t/>
                      </a:r>
                      <a:endParaRPr sz="1000" u="none" cap="none" strike="noStrike">
                        <a:solidFill>
                          <a:schemeClr val="lt2"/>
                        </a:solidFill>
                        <a:latin typeface="Avenir"/>
                        <a:ea typeface="Avenir"/>
                        <a:cs typeface="Avenir"/>
                        <a:sym typeface="Avenir"/>
                      </a:endParaRPr>
                    </a:p>
                    <a:p>
                      <a:pPr indent="-457200" lvl="1" marL="914400" marR="0" rtl="0" algn="l">
                        <a:lnSpc>
                          <a:spcPct val="100000"/>
                        </a:lnSpc>
                        <a:spcBef>
                          <a:spcPts val="0"/>
                        </a:spcBef>
                        <a:spcAft>
                          <a:spcPts val="0"/>
                        </a:spcAft>
                        <a:buClr>
                          <a:schemeClr val="lt2"/>
                        </a:buClr>
                        <a:buSzPts val="2400"/>
                        <a:buFont typeface="Arial"/>
                        <a:buChar char="•"/>
                      </a:pPr>
                      <a:r>
                        <a:rPr lang="en-US" sz="2000" u="none" cap="none" strike="noStrike">
                          <a:solidFill>
                            <a:schemeClr val="lt2"/>
                          </a:solidFill>
                          <a:latin typeface="Avenir"/>
                          <a:ea typeface="Avenir"/>
                          <a:cs typeface="Avenir"/>
                          <a:sym typeface="Avenir"/>
                        </a:rPr>
                        <a:t>Small-scale farmers, women and youth working across food systems</a:t>
                      </a:r>
                      <a:endParaRPr/>
                    </a:p>
                    <a:p>
                      <a:pPr indent="-457200" lvl="1" marL="914400" marR="0" rtl="0" algn="l">
                        <a:lnSpc>
                          <a:spcPct val="100000"/>
                        </a:lnSpc>
                        <a:spcBef>
                          <a:spcPts val="0"/>
                        </a:spcBef>
                        <a:spcAft>
                          <a:spcPts val="0"/>
                        </a:spcAft>
                        <a:buClr>
                          <a:schemeClr val="lt2"/>
                        </a:buClr>
                        <a:buSzPts val="2400"/>
                        <a:buFont typeface="Arial"/>
                        <a:buChar char="•"/>
                      </a:pPr>
                      <a:r>
                        <a:rPr lang="en-US" sz="2000" u="none" cap="none" strike="noStrike">
                          <a:solidFill>
                            <a:schemeClr val="lt2"/>
                          </a:solidFill>
                          <a:latin typeface="Avenir"/>
                          <a:ea typeface="Avenir"/>
                          <a:cs typeface="Avenir"/>
                          <a:sym typeface="Avenir"/>
                        </a:rPr>
                        <a:t>Civil society, NGOs</a:t>
                      </a:r>
                      <a:endParaRPr sz="2000" u="none" cap="none" strike="noStrike">
                        <a:solidFill>
                          <a:schemeClr val="lt2"/>
                        </a:solidFill>
                        <a:latin typeface="Avenir"/>
                        <a:ea typeface="Avenir"/>
                        <a:cs typeface="Avenir"/>
                        <a:sym typeface="Avenir"/>
                      </a:endParaRPr>
                    </a:p>
                  </a:txBody>
                  <a:tcPr marT="45725" marB="45725" marR="91450" marL="91450">
                    <a:lnL cap="flat" cmpd="sng" w="12700">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erman Institute">
      <a:dk1>
        <a:srgbClr val="023E85"/>
      </a:dk1>
      <a:lt1>
        <a:srgbClr val="FFFFFF"/>
      </a:lt1>
      <a:dk2>
        <a:srgbClr val="30261D"/>
      </a:dk2>
      <a:lt2>
        <a:srgbClr val="30261D"/>
      </a:lt2>
      <a:accent1>
        <a:srgbClr val="68ACE5"/>
      </a:accent1>
      <a:accent2>
        <a:srgbClr val="CBA051"/>
      </a:accent2>
      <a:accent3>
        <a:srgbClr val="009B77"/>
      </a:accent3>
      <a:accent4>
        <a:srgbClr val="286140"/>
      </a:accent4>
      <a:accent5>
        <a:srgbClr val="86C8BC"/>
      </a:accent5>
      <a:accent6>
        <a:srgbClr val="9E5330"/>
      </a:accent6>
      <a:hlink>
        <a:srgbClr val="68ACE5"/>
      </a:hlink>
      <a:folHlink>
        <a:srgbClr val="CBA05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2022-03-08T17:20:11Z</dcterms:created>
  <dc:creator>Amelia Hood</dc:creator>
</cp:coreProperties>
</file>