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17"/>
  </p:notesMasterIdLst>
  <p:sldIdLst>
    <p:sldId id="268" r:id="rId2"/>
    <p:sldId id="402" r:id="rId3"/>
    <p:sldId id="422" r:id="rId4"/>
    <p:sldId id="423" r:id="rId5"/>
    <p:sldId id="420" r:id="rId6"/>
    <p:sldId id="416" r:id="rId7"/>
    <p:sldId id="407" r:id="rId8"/>
    <p:sldId id="405" r:id="rId9"/>
    <p:sldId id="403" r:id="rId10"/>
    <p:sldId id="419" r:id="rId11"/>
    <p:sldId id="412" r:id="rId12"/>
    <p:sldId id="424" r:id="rId13"/>
    <p:sldId id="414" r:id="rId14"/>
    <p:sldId id="421" r:id="rId15"/>
    <p:sldId id="41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7BCC9"/>
    <a:srgbClr val="000000"/>
    <a:srgbClr val="FF0066"/>
    <a:srgbClr val="006699"/>
    <a:srgbClr val="7092BC"/>
    <a:srgbClr val="90B8C6"/>
    <a:srgbClr val="003300"/>
    <a:srgbClr val="03AAFD"/>
    <a:srgbClr val="33CC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31" autoAdjust="0"/>
    <p:restoredTop sz="89081" autoAdjust="0"/>
  </p:normalViewPr>
  <p:slideViewPr>
    <p:cSldViewPr snapToGrid="0">
      <p:cViewPr varScale="1">
        <p:scale>
          <a:sx n="116" d="100"/>
          <a:sy n="116" d="100"/>
        </p:scale>
        <p:origin x="1776" y="184"/>
      </p:cViewPr>
      <p:guideLst/>
    </p:cSldViewPr>
  </p:slideViewPr>
  <p:notesTextViewPr>
    <p:cViewPr>
      <p:scale>
        <a:sx n="1" d="1"/>
        <a:sy n="1" d="1"/>
      </p:scale>
      <p:origin x="0" y="0"/>
    </p:cViewPr>
  </p:notesTextViewPr>
  <p:sorterViewPr>
    <p:cViewPr>
      <p:scale>
        <a:sx n="100" d="100"/>
        <a:sy n="100" d="100"/>
      </p:scale>
      <p:origin x="0" y="-38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DF684F-585C-4D9D-9019-C6D5CEB68C5B}" type="datetimeFigureOut">
              <a:rPr lang="en-US" smtClean="0"/>
              <a:t>4/1/20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B785C2-CC27-4AE9-93B7-70B7E806D76D}" type="slidenum">
              <a:rPr lang="en-US" smtClean="0"/>
              <a:t>‹#›</a:t>
            </a:fld>
            <a:endParaRPr lang="en-US" dirty="0"/>
          </a:p>
        </p:txBody>
      </p:sp>
    </p:spTree>
    <p:extLst>
      <p:ext uri="{BB962C8B-B14F-4D97-AF65-F5344CB8AC3E}">
        <p14:creationId xmlns:p14="http://schemas.microsoft.com/office/powerpoint/2010/main" val="158461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B785C2-CC27-4AE9-93B7-70B7E806D76D}" type="slidenum">
              <a:rPr lang="en-US" smtClean="0"/>
              <a:t>3</a:t>
            </a:fld>
            <a:endParaRPr lang="en-US" dirty="0"/>
          </a:p>
        </p:txBody>
      </p:sp>
    </p:spTree>
    <p:extLst>
      <p:ext uri="{BB962C8B-B14F-4D97-AF65-F5344CB8AC3E}">
        <p14:creationId xmlns:p14="http://schemas.microsoft.com/office/powerpoint/2010/main" val="1730855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B785C2-CC27-4AE9-93B7-70B7E806D76D}" type="slidenum">
              <a:rPr lang="en-US" smtClean="0"/>
              <a:t>15</a:t>
            </a:fld>
            <a:endParaRPr lang="en-US" dirty="0"/>
          </a:p>
        </p:txBody>
      </p:sp>
    </p:spTree>
    <p:extLst>
      <p:ext uri="{BB962C8B-B14F-4D97-AF65-F5344CB8AC3E}">
        <p14:creationId xmlns:p14="http://schemas.microsoft.com/office/powerpoint/2010/main" val="417500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B785C2-CC27-4AE9-93B7-70B7E806D76D}" type="slidenum">
              <a:rPr lang="en-US" smtClean="0"/>
              <a:t>4</a:t>
            </a:fld>
            <a:endParaRPr lang="en-US" dirty="0"/>
          </a:p>
        </p:txBody>
      </p:sp>
    </p:spTree>
    <p:extLst>
      <p:ext uri="{BB962C8B-B14F-4D97-AF65-F5344CB8AC3E}">
        <p14:creationId xmlns:p14="http://schemas.microsoft.com/office/powerpoint/2010/main" val="3141597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B785C2-CC27-4AE9-93B7-70B7E806D76D}" type="slidenum">
              <a:rPr lang="en-US" smtClean="0"/>
              <a:t>5</a:t>
            </a:fld>
            <a:endParaRPr lang="en-US" dirty="0"/>
          </a:p>
        </p:txBody>
      </p:sp>
    </p:spTree>
    <p:extLst>
      <p:ext uri="{BB962C8B-B14F-4D97-AF65-F5344CB8AC3E}">
        <p14:creationId xmlns:p14="http://schemas.microsoft.com/office/powerpoint/2010/main" val="3459194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B785C2-CC27-4AE9-93B7-70B7E806D76D}" type="slidenum">
              <a:rPr lang="en-US" smtClean="0"/>
              <a:t>7</a:t>
            </a:fld>
            <a:endParaRPr lang="en-US" dirty="0"/>
          </a:p>
        </p:txBody>
      </p:sp>
    </p:spTree>
    <p:extLst>
      <p:ext uri="{BB962C8B-B14F-4D97-AF65-F5344CB8AC3E}">
        <p14:creationId xmlns:p14="http://schemas.microsoft.com/office/powerpoint/2010/main" val="1379691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B785C2-CC27-4AE9-93B7-70B7E806D76D}" type="slidenum">
              <a:rPr lang="en-US" smtClean="0"/>
              <a:t>8</a:t>
            </a:fld>
            <a:endParaRPr lang="en-US" dirty="0"/>
          </a:p>
        </p:txBody>
      </p:sp>
    </p:spTree>
    <p:extLst>
      <p:ext uri="{BB962C8B-B14F-4D97-AF65-F5344CB8AC3E}">
        <p14:creationId xmlns:p14="http://schemas.microsoft.com/office/powerpoint/2010/main" val="3049328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B785C2-CC27-4AE9-93B7-70B7E806D76D}" type="slidenum">
              <a:rPr lang="en-US" smtClean="0"/>
              <a:t>9</a:t>
            </a:fld>
            <a:endParaRPr lang="en-US" dirty="0"/>
          </a:p>
        </p:txBody>
      </p:sp>
    </p:spTree>
    <p:extLst>
      <p:ext uri="{BB962C8B-B14F-4D97-AF65-F5344CB8AC3E}">
        <p14:creationId xmlns:p14="http://schemas.microsoft.com/office/powerpoint/2010/main" val="3278620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B8B785C2-CC27-4AE9-93B7-70B7E806D76D}" type="slidenum">
              <a:rPr lang="en-US" smtClean="0"/>
              <a:t>12</a:t>
            </a:fld>
            <a:endParaRPr lang="en-US" dirty="0"/>
          </a:p>
        </p:txBody>
      </p:sp>
    </p:spTree>
    <p:extLst>
      <p:ext uri="{BB962C8B-B14F-4D97-AF65-F5344CB8AC3E}">
        <p14:creationId xmlns:p14="http://schemas.microsoft.com/office/powerpoint/2010/main" val="2180573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B785C2-CC27-4AE9-93B7-70B7E806D76D}" type="slidenum">
              <a:rPr lang="en-US" smtClean="0"/>
              <a:t>13</a:t>
            </a:fld>
            <a:endParaRPr lang="en-US" dirty="0"/>
          </a:p>
        </p:txBody>
      </p:sp>
    </p:spTree>
    <p:extLst>
      <p:ext uri="{BB962C8B-B14F-4D97-AF65-F5344CB8AC3E}">
        <p14:creationId xmlns:p14="http://schemas.microsoft.com/office/powerpoint/2010/main" val="1093550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a:t>
            </a:r>
          </a:p>
        </p:txBody>
      </p:sp>
      <p:sp>
        <p:nvSpPr>
          <p:cNvPr id="4" name="Slide Number Placeholder 3"/>
          <p:cNvSpPr>
            <a:spLocks noGrp="1"/>
          </p:cNvSpPr>
          <p:nvPr>
            <p:ph type="sldNum" sz="quarter" idx="5"/>
          </p:nvPr>
        </p:nvSpPr>
        <p:spPr/>
        <p:txBody>
          <a:bodyPr/>
          <a:lstStyle/>
          <a:p>
            <a:fld id="{B8B785C2-CC27-4AE9-93B7-70B7E806D76D}" type="slidenum">
              <a:rPr lang="en-US" smtClean="0"/>
              <a:t>14</a:t>
            </a:fld>
            <a:endParaRPr lang="en-US" dirty="0"/>
          </a:p>
        </p:txBody>
      </p:sp>
    </p:spTree>
    <p:extLst>
      <p:ext uri="{BB962C8B-B14F-4D97-AF65-F5344CB8AC3E}">
        <p14:creationId xmlns:p14="http://schemas.microsoft.com/office/powerpoint/2010/main" val="1063771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89F7C4-3E16-4C8F-A3FE-59E0068FEF80}" type="slidenum">
              <a:rPr lang="en-US" smtClean="0"/>
              <a:t>‹#›</a:t>
            </a:fld>
            <a:endParaRPr lang="en-US" dirty="0"/>
          </a:p>
        </p:txBody>
      </p:sp>
    </p:spTree>
    <p:extLst>
      <p:ext uri="{BB962C8B-B14F-4D97-AF65-F5344CB8AC3E}">
        <p14:creationId xmlns:p14="http://schemas.microsoft.com/office/powerpoint/2010/main" val="1597931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89F7C4-3E16-4C8F-A3FE-59E0068FEF80}" type="slidenum">
              <a:rPr lang="en-US" smtClean="0"/>
              <a:t>‹#›</a:t>
            </a:fld>
            <a:endParaRPr lang="en-US" dirty="0"/>
          </a:p>
        </p:txBody>
      </p:sp>
    </p:spTree>
    <p:extLst>
      <p:ext uri="{BB962C8B-B14F-4D97-AF65-F5344CB8AC3E}">
        <p14:creationId xmlns:p14="http://schemas.microsoft.com/office/powerpoint/2010/main" val="3305191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89F7C4-3E16-4C8F-A3FE-59E0068FEF80}" type="slidenum">
              <a:rPr lang="en-US" smtClean="0"/>
              <a:t>‹#›</a:t>
            </a:fld>
            <a:endParaRPr lang="en-US" dirty="0"/>
          </a:p>
        </p:txBody>
      </p:sp>
    </p:spTree>
    <p:extLst>
      <p:ext uri="{BB962C8B-B14F-4D97-AF65-F5344CB8AC3E}">
        <p14:creationId xmlns:p14="http://schemas.microsoft.com/office/powerpoint/2010/main" val="2234485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89F7C4-3E16-4C8F-A3FE-59E0068FEF80}" type="slidenum">
              <a:rPr lang="en-US" smtClean="0"/>
              <a:t>‹#›</a:t>
            </a:fld>
            <a:endParaRPr lang="en-US" dirty="0"/>
          </a:p>
        </p:txBody>
      </p:sp>
    </p:spTree>
    <p:extLst>
      <p:ext uri="{BB962C8B-B14F-4D97-AF65-F5344CB8AC3E}">
        <p14:creationId xmlns:p14="http://schemas.microsoft.com/office/powerpoint/2010/main" val="4131796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89F7C4-3E16-4C8F-A3FE-59E0068FEF80}" type="slidenum">
              <a:rPr lang="en-US" smtClean="0"/>
              <a:t>‹#›</a:t>
            </a:fld>
            <a:endParaRPr lang="en-US" dirty="0"/>
          </a:p>
        </p:txBody>
      </p:sp>
    </p:spTree>
    <p:extLst>
      <p:ext uri="{BB962C8B-B14F-4D97-AF65-F5344CB8AC3E}">
        <p14:creationId xmlns:p14="http://schemas.microsoft.com/office/powerpoint/2010/main" val="945111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89F7C4-3E16-4C8F-A3FE-59E0068FEF80}" type="slidenum">
              <a:rPr lang="en-US" smtClean="0"/>
              <a:t>‹#›</a:t>
            </a:fld>
            <a:endParaRPr lang="en-US" dirty="0"/>
          </a:p>
        </p:txBody>
      </p:sp>
    </p:spTree>
    <p:extLst>
      <p:ext uri="{BB962C8B-B14F-4D97-AF65-F5344CB8AC3E}">
        <p14:creationId xmlns:p14="http://schemas.microsoft.com/office/powerpoint/2010/main" val="3054253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689F7C4-3E16-4C8F-A3FE-59E0068FEF80}" type="slidenum">
              <a:rPr lang="en-US" smtClean="0"/>
              <a:t>‹#›</a:t>
            </a:fld>
            <a:endParaRPr lang="en-US" dirty="0"/>
          </a:p>
        </p:txBody>
      </p:sp>
    </p:spTree>
    <p:extLst>
      <p:ext uri="{BB962C8B-B14F-4D97-AF65-F5344CB8AC3E}">
        <p14:creationId xmlns:p14="http://schemas.microsoft.com/office/powerpoint/2010/main" val="1921993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03065" y="6392254"/>
            <a:ext cx="379754" cy="320676"/>
          </a:xfrm>
        </p:spPr>
        <p:txBody>
          <a:bodyPr/>
          <a:lstStyle/>
          <a:p>
            <a:fld id="{F689F7C4-3E16-4C8F-A3FE-59E0068FEF80}" type="slidenum">
              <a:rPr lang="en-US" smtClean="0"/>
              <a:t>‹#›</a:t>
            </a:fld>
            <a:endParaRPr lang="en-US" dirty="0"/>
          </a:p>
        </p:txBody>
      </p:sp>
      <p:sp>
        <p:nvSpPr>
          <p:cNvPr id="6" name="Rectangle 5"/>
          <p:cNvSpPr/>
          <p:nvPr userDrawn="1"/>
        </p:nvSpPr>
        <p:spPr>
          <a:xfrm>
            <a:off x="0" y="6712930"/>
            <a:ext cx="9144000" cy="145070"/>
          </a:xfrm>
          <a:prstGeom prst="rect">
            <a:avLst/>
          </a:prstGeom>
          <a:solidFill>
            <a:srgbClr val="034B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5952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alphaModFix amt="20000"/>
            <a:lum/>
          </a:blip>
          <a:srcRect/>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443245" y="6347805"/>
            <a:ext cx="516486" cy="365125"/>
          </a:xfrm>
        </p:spPr>
        <p:txBody>
          <a:bodyPr/>
          <a:lstStyle>
            <a:lvl1pPr algn="ctr">
              <a:defRPr>
                <a:latin typeface="Calibri" panose="020F0502020204030204" pitchFamily="34" charset="0"/>
                <a:cs typeface="Calibri" panose="020F0502020204030204" pitchFamily="34" charset="0"/>
              </a:defRPr>
            </a:lvl1pPr>
          </a:lstStyle>
          <a:p>
            <a:fld id="{9E4F081B-1D7F-4D18-9150-F80CB472C0B9}" type="slidenum">
              <a:rPr lang="en-US" smtClean="0"/>
              <a:pPr/>
              <a:t>‹#›</a:t>
            </a:fld>
            <a:endParaRPr lang="en-US" dirty="0"/>
          </a:p>
        </p:txBody>
      </p:sp>
      <p:sp>
        <p:nvSpPr>
          <p:cNvPr id="5" name="Rectangle 4"/>
          <p:cNvSpPr/>
          <p:nvPr userDrawn="1"/>
        </p:nvSpPr>
        <p:spPr>
          <a:xfrm>
            <a:off x="0" y="6712930"/>
            <a:ext cx="9144000" cy="145070"/>
          </a:xfrm>
          <a:prstGeom prst="rect">
            <a:avLst/>
          </a:prstGeom>
          <a:solidFill>
            <a:srgbClr val="034B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2291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89F7C4-3E16-4C8F-A3FE-59E0068FEF80}" type="slidenum">
              <a:rPr lang="en-US" smtClean="0"/>
              <a:t>‹#›</a:t>
            </a:fld>
            <a:endParaRPr lang="en-US" dirty="0"/>
          </a:p>
        </p:txBody>
      </p:sp>
    </p:spTree>
    <p:extLst>
      <p:ext uri="{BB962C8B-B14F-4D97-AF65-F5344CB8AC3E}">
        <p14:creationId xmlns:p14="http://schemas.microsoft.com/office/powerpoint/2010/main" val="2586164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89F7C4-3E16-4C8F-A3FE-59E0068FEF80}" type="slidenum">
              <a:rPr lang="en-US" smtClean="0"/>
              <a:t>‹#›</a:t>
            </a:fld>
            <a:endParaRPr lang="en-US" dirty="0"/>
          </a:p>
        </p:txBody>
      </p:sp>
    </p:spTree>
    <p:extLst>
      <p:ext uri="{BB962C8B-B14F-4D97-AF65-F5344CB8AC3E}">
        <p14:creationId xmlns:p14="http://schemas.microsoft.com/office/powerpoint/2010/main" val="1261729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689F7C4-3E16-4C8F-A3FE-59E0068FEF80}" type="slidenum">
              <a:rPr lang="en-US" smtClean="0"/>
              <a:t>‹#›</a:t>
            </a:fld>
            <a:endParaRPr lang="en-US" dirty="0"/>
          </a:p>
        </p:txBody>
      </p:sp>
      <p:sp>
        <p:nvSpPr>
          <p:cNvPr id="7" name="Isosceles Triangle 6"/>
          <p:cNvSpPr/>
          <p:nvPr/>
        </p:nvSpPr>
        <p:spPr>
          <a:xfrm rot="5400000">
            <a:off x="4124441" y="-4135455"/>
            <a:ext cx="804231" cy="9075149"/>
          </a:xfrm>
          <a:prstGeom prst="triangle">
            <a:avLst>
              <a:gd name="adj" fmla="val 0"/>
            </a:avLst>
          </a:prstGeom>
          <a:solidFill>
            <a:schemeClr val="tx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Isosceles Triangle 7"/>
          <p:cNvSpPr/>
          <p:nvPr/>
        </p:nvSpPr>
        <p:spPr>
          <a:xfrm rot="5400000">
            <a:off x="2195411" y="-2210452"/>
            <a:ext cx="927564" cy="5340430"/>
          </a:xfrm>
          <a:prstGeom prst="triangle">
            <a:avLst>
              <a:gd name="adj" fmla="val 0"/>
            </a:avLst>
          </a:prstGeom>
          <a:solidFill>
            <a:schemeClr val="tx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9" name="Picture 8"/>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85737" y="131746"/>
            <a:ext cx="1759649" cy="499191"/>
          </a:xfrm>
          <a:prstGeom prst="rect">
            <a:avLst/>
          </a:prstGeom>
          <a:ln>
            <a:noFill/>
          </a:ln>
        </p:spPr>
      </p:pic>
      <p:sp>
        <p:nvSpPr>
          <p:cNvPr id="10" name="Isosceles Triangle 9"/>
          <p:cNvSpPr/>
          <p:nvPr/>
        </p:nvSpPr>
        <p:spPr>
          <a:xfrm rot="16200000">
            <a:off x="5776860" y="-2736205"/>
            <a:ext cx="630937" cy="6103346"/>
          </a:xfrm>
          <a:prstGeom prst="triangle">
            <a:avLst>
              <a:gd name="adj" fmla="val 100000"/>
            </a:avLst>
          </a:prstGeom>
          <a:solidFill>
            <a:schemeClr val="tx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2372725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mailto:mcolli36@jhmi.edu"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mailto:jcarrese@jhmi.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1339593"/>
            <a:ext cx="9144000" cy="4524315"/>
          </a:xfrm>
          <a:prstGeom prst="rect">
            <a:avLst/>
          </a:prstGeom>
        </p:spPr>
        <p:txBody>
          <a:bodyPr wrap="square">
            <a:spAutoFit/>
            <a:scene3d>
              <a:camera prst="orthographicFront"/>
              <a:lightRig rig="threePt" dir="t"/>
            </a:scene3d>
            <a:sp3d extrusionH="57150">
              <a:bevelT w="38100" h="38100"/>
            </a:sp3d>
          </a:bodyPr>
          <a:lstStyle/>
          <a:p>
            <a:pPr lvl="0" algn="ctr"/>
            <a:r>
              <a:rPr lang="en-US" sz="4000" b="1" dirty="0">
                <a:solidFill>
                  <a:srgbClr val="035293"/>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Wilmer Professor Rounds</a:t>
            </a:r>
          </a:p>
          <a:p>
            <a:pPr lvl="0" algn="ctr"/>
            <a:r>
              <a:rPr lang="en-US" sz="4000" b="1" dirty="0">
                <a:solidFill>
                  <a:srgbClr val="035293"/>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Ethics and </a:t>
            </a:r>
          </a:p>
          <a:p>
            <a:pPr lvl="0" algn="ctr"/>
            <a:r>
              <a:rPr lang="en-US" sz="4000" b="1" dirty="0">
                <a:solidFill>
                  <a:srgbClr val="035293"/>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COVID-19</a:t>
            </a:r>
          </a:p>
          <a:p>
            <a:pPr lvl="0" algn="ctr"/>
            <a:endParaRPr lang="en-US" sz="4000" b="1" dirty="0">
              <a:solidFill>
                <a:srgbClr val="035293"/>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endParaRPr>
          </a:p>
          <a:p>
            <a:pPr lvl="0" algn="ctr"/>
            <a:r>
              <a:rPr lang="en-US" sz="4000" dirty="0">
                <a:solidFill>
                  <a:srgbClr val="035293"/>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Megan Collins, MD, MPH </a:t>
            </a:r>
          </a:p>
          <a:p>
            <a:pPr lvl="0" algn="ctr"/>
            <a:r>
              <a:rPr lang="en-US" sz="4000" dirty="0">
                <a:solidFill>
                  <a:srgbClr val="035293"/>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Joe </a:t>
            </a:r>
            <a:r>
              <a:rPr lang="en-US" sz="4000" dirty="0" err="1">
                <a:solidFill>
                  <a:srgbClr val="035293"/>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Carrese</a:t>
            </a:r>
            <a:r>
              <a:rPr lang="en-US" sz="4000" dirty="0">
                <a:solidFill>
                  <a:srgbClr val="035293"/>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 MD, MPH</a:t>
            </a:r>
          </a:p>
          <a:p>
            <a:pPr lvl="0" algn="ctr"/>
            <a:r>
              <a:rPr lang="en-US" sz="2400" dirty="0">
                <a:solidFill>
                  <a:srgbClr val="035293"/>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Based on slides by Marielle Gross, MD, MBE, Zack Berger, MD, PhD, and Berman Institute Faculty</a:t>
            </a:r>
          </a:p>
        </p:txBody>
      </p:sp>
      <p:sp>
        <p:nvSpPr>
          <p:cNvPr id="2" name="Slide Number Placeholder 1"/>
          <p:cNvSpPr>
            <a:spLocks noGrp="1"/>
          </p:cNvSpPr>
          <p:nvPr>
            <p:ph type="sldNum" sz="quarter" idx="12"/>
          </p:nvPr>
        </p:nvSpPr>
        <p:spPr/>
        <p:txBody>
          <a:bodyPr/>
          <a:lstStyle/>
          <a:p>
            <a:fld id="{F689F7C4-3E16-4C8F-A3FE-59E0068FEF80}" type="slidenum">
              <a:rPr lang="en-US" smtClean="0"/>
              <a:t>1</a:t>
            </a:fld>
            <a:endParaRPr lang="en-US" dirty="0"/>
          </a:p>
        </p:txBody>
      </p:sp>
    </p:spTree>
    <p:extLst>
      <p:ext uri="{BB962C8B-B14F-4D97-AF65-F5344CB8AC3E}">
        <p14:creationId xmlns:p14="http://schemas.microsoft.com/office/powerpoint/2010/main" val="2705545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Case Scenarios</a:t>
            </a:r>
          </a:p>
        </p:txBody>
      </p:sp>
      <p:sp>
        <p:nvSpPr>
          <p:cNvPr id="3" name="Subtitle 2"/>
          <p:cNvSpPr>
            <a:spLocks noGrp="1"/>
          </p:cNvSpPr>
          <p:nvPr>
            <p:ph type="subTitle" idx="1"/>
          </p:nvPr>
        </p:nvSpPr>
        <p:spPr/>
        <p:txBody>
          <a:bodyPr/>
          <a:lstStyle/>
          <a:p>
            <a:r>
              <a:rPr lang="en-US" dirty="0"/>
              <a:t>For Practice</a:t>
            </a:r>
          </a:p>
        </p:txBody>
      </p:sp>
      <p:sp>
        <p:nvSpPr>
          <p:cNvPr id="4" name="Slide Number Placeholder 3"/>
          <p:cNvSpPr>
            <a:spLocks noGrp="1"/>
          </p:cNvSpPr>
          <p:nvPr>
            <p:ph type="sldNum" sz="quarter" idx="12"/>
          </p:nvPr>
        </p:nvSpPr>
        <p:spPr/>
        <p:txBody>
          <a:bodyPr/>
          <a:lstStyle/>
          <a:p>
            <a:fld id="{F689F7C4-3E16-4C8F-A3FE-59E0068FEF80}" type="slidenum">
              <a:rPr lang="en-US" smtClean="0"/>
              <a:t>10</a:t>
            </a:fld>
            <a:endParaRPr lang="en-US" dirty="0"/>
          </a:p>
        </p:txBody>
      </p:sp>
    </p:spTree>
    <p:extLst>
      <p:ext uri="{BB962C8B-B14F-4D97-AF65-F5344CB8AC3E}">
        <p14:creationId xmlns:p14="http://schemas.microsoft.com/office/powerpoint/2010/main" val="4215117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3</a:t>
            </a:r>
          </a:p>
        </p:txBody>
      </p:sp>
      <p:sp>
        <p:nvSpPr>
          <p:cNvPr id="3" name="Content Placeholder 2"/>
          <p:cNvSpPr>
            <a:spLocks noGrp="1"/>
          </p:cNvSpPr>
          <p:nvPr>
            <p:ph idx="1"/>
          </p:nvPr>
        </p:nvSpPr>
        <p:spPr/>
        <p:txBody>
          <a:bodyPr>
            <a:normAutofit/>
          </a:bodyPr>
          <a:lstStyle/>
          <a:p>
            <a:pPr marL="0" indent="0">
              <a:buNone/>
            </a:pPr>
            <a:r>
              <a:rPr lang="en-US" sz="2800" dirty="0"/>
              <a:t>A 45 year old woman calls you. You last saw her in GES clinic 9 months ago.  She is undocumented and works cleaning hotels. She is the sole provider for three children at home. She has hypertension and DM and follows for diabetic retinopathy. She reports 1 week of cough and now has 48 hours of mild shortness of breath. Her employer has told her that she must come into work and wants a letter from you saying she is healthy enough. She does not have a PCP and asks if you can write the letter.</a:t>
            </a:r>
          </a:p>
        </p:txBody>
      </p:sp>
      <p:sp>
        <p:nvSpPr>
          <p:cNvPr id="4" name="Slide Number Placeholder 3"/>
          <p:cNvSpPr>
            <a:spLocks noGrp="1"/>
          </p:cNvSpPr>
          <p:nvPr>
            <p:ph type="sldNum" sz="quarter" idx="12"/>
          </p:nvPr>
        </p:nvSpPr>
        <p:spPr/>
        <p:txBody>
          <a:bodyPr/>
          <a:lstStyle/>
          <a:p>
            <a:fld id="{F689F7C4-3E16-4C8F-A3FE-59E0068FEF80}" type="slidenum">
              <a:rPr lang="en-US" smtClean="0"/>
              <a:t>11</a:t>
            </a:fld>
            <a:endParaRPr lang="en-US" dirty="0"/>
          </a:p>
        </p:txBody>
      </p:sp>
    </p:spTree>
    <p:extLst>
      <p:ext uri="{BB962C8B-B14F-4D97-AF65-F5344CB8AC3E}">
        <p14:creationId xmlns:p14="http://schemas.microsoft.com/office/powerpoint/2010/main" val="2350362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4</a:t>
            </a:r>
          </a:p>
        </p:txBody>
      </p:sp>
      <p:sp>
        <p:nvSpPr>
          <p:cNvPr id="3" name="Content Placeholder 2"/>
          <p:cNvSpPr>
            <a:spLocks noGrp="1"/>
          </p:cNvSpPr>
          <p:nvPr>
            <p:ph idx="1"/>
          </p:nvPr>
        </p:nvSpPr>
        <p:spPr/>
        <p:txBody>
          <a:bodyPr>
            <a:normAutofit/>
          </a:bodyPr>
          <a:lstStyle/>
          <a:p>
            <a:pPr marL="0" indent="0">
              <a:buNone/>
            </a:pPr>
            <a:r>
              <a:rPr lang="en-US" sz="2800" dirty="0"/>
              <a:t>You are a high volume retina specialists, seeing ~50-60 patients/day. Due to the COVID-19 pandemic, you have been asked to reduce your clinic schedule to only emergency patients.  While none of your patients are in a life threatening situation, you are concerned about vision threatening consequences of delaying visits.  </a:t>
            </a:r>
          </a:p>
          <a:p>
            <a:endParaRPr lang="en-US" sz="2800" dirty="0"/>
          </a:p>
        </p:txBody>
      </p:sp>
      <p:sp>
        <p:nvSpPr>
          <p:cNvPr id="4" name="Slide Number Placeholder 3"/>
          <p:cNvSpPr>
            <a:spLocks noGrp="1"/>
          </p:cNvSpPr>
          <p:nvPr>
            <p:ph type="sldNum" sz="quarter" idx="12"/>
          </p:nvPr>
        </p:nvSpPr>
        <p:spPr/>
        <p:txBody>
          <a:bodyPr/>
          <a:lstStyle/>
          <a:p>
            <a:fld id="{F689F7C4-3E16-4C8F-A3FE-59E0068FEF80}" type="slidenum">
              <a:rPr lang="en-US" smtClean="0"/>
              <a:t>12</a:t>
            </a:fld>
            <a:endParaRPr lang="en-US" dirty="0"/>
          </a:p>
        </p:txBody>
      </p:sp>
    </p:spTree>
    <p:extLst>
      <p:ext uri="{BB962C8B-B14F-4D97-AF65-F5344CB8AC3E}">
        <p14:creationId xmlns:p14="http://schemas.microsoft.com/office/powerpoint/2010/main" val="1111601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5</a:t>
            </a:r>
          </a:p>
        </p:txBody>
      </p:sp>
      <p:sp>
        <p:nvSpPr>
          <p:cNvPr id="3" name="Content Placeholder 2"/>
          <p:cNvSpPr>
            <a:spLocks noGrp="1"/>
          </p:cNvSpPr>
          <p:nvPr>
            <p:ph idx="1"/>
          </p:nvPr>
        </p:nvSpPr>
        <p:spPr/>
        <p:txBody>
          <a:bodyPr>
            <a:normAutofit/>
          </a:bodyPr>
          <a:lstStyle/>
          <a:p>
            <a:pPr marL="0" indent="0">
              <a:buNone/>
            </a:pPr>
            <a:r>
              <a:rPr lang="en-US" sz="2800" dirty="0"/>
              <a:t>The mother of an ex-24 week premature infant, who is now 37 weeks PMA with Stage 2, Zone 2, pre-plus disease (pre-threshold retinopathy of prematurity (ROP)), is scheduled for 1 week ROP follow-up eye exam. Mom calls to say she’s cancelling the eye appointment because she can’t risk her baby getting COVID-19 since “he only just came home and I don’t want him to die.”</a:t>
            </a:r>
          </a:p>
          <a:p>
            <a:pPr marL="0" indent="0">
              <a:buNone/>
            </a:pPr>
            <a:endParaRPr lang="en-US" sz="2800" dirty="0"/>
          </a:p>
          <a:p>
            <a:endParaRPr lang="en-US" sz="2800" dirty="0"/>
          </a:p>
        </p:txBody>
      </p:sp>
      <p:sp>
        <p:nvSpPr>
          <p:cNvPr id="4" name="Slide Number Placeholder 3"/>
          <p:cNvSpPr>
            <a:spLocks noGrp="1"/>
          </p:cNvSpPr>
          <p:nvPr>
            <p:ph type="sldNum" sz="quarter" idx="12"/>
          </p:nvPr>
        </p:nvSpPr>
        <p:spPr/>
        <p:txBody>
          <a:bodyPr/>
          <a:lstStyle/>
          <a:p>
            <a:fld id="{F689F7C4-3E16-4C8F-A3FE-59E0068FEF80}" type="slidenum">
              <a:rPr lang="en-US" smtClean="0"/>
              <a:t>13</a:t>
            </a:fld>
            <a:endParaRPr lang="en-US" dirty="0"/>
          </a:p>
        </p:txBody>
      </p:sp>
    </p:spTree>
    <p:extLst>
      <p:ext uri="{BB962C8B-B14F-4D97-AF65-F5344CB8AC3E}">
        <p14:creationId xmlns:p14="http://schemas.microsoft.com/office/powerpoint/2010/main" val="2780083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Ethical issues</a:t>
            </a:r>
          </a:p>
        </p:txBody>
      </p:sp>
      <p:sp>
        <p:nvSpPr>
          <p:cNvPr id="8" name="Text Placeholder 7">
            <a:extLst>
              <a:ext uri="{FF2B5EF4-FFF2-40B4-BE49-F238E27FC236}">
                <a16:creationId xmlns:a16="http://schemas.microsoft.com/office/drawing/2014/main" id="{0A1451D8-68F9-4FFC-AD82-8CF50AD9F9AC}"/>
              </a:ext>
            </a:extLst>
          </p:cNvPr>
          <p:cNvSpPr>
            <a:spLocks noGrp="1"/>
          </p:cNvSpPr>
          <p:nvPr>
            <p:ph type="body" idx="1"/>
          </p:nvPr>
        </p:nvSpPr>
        <p:spPr>
          <a:xfrm>
            <a:off x="629842" y="1278733"/>
            <a:ext cx="3868340" cy="823912"/>
          </a:xfrm>
        </p:spPr>
        <p:txBody>
          <a:bodyPr/>
          <a:lstStyle/>
          <a:p>
            <a:r>
              <a:rPr lang="en-US" sz="2400" dirty="0"/>
              <a:t>For Practitioners</a:t>
            </a:r>
            <a:r>
              <a:rPr lang="en-US" dirty="0"/>
              <a:t>	</a:t>
            </a:r>
          </a:p>
        </p:txBody>
      </p:sp>
      <p:sp>
        <p:nvSpPr>
          <p:cNvPr id="6" name="Content Placeholder 5">
            <a:extLst>
              <a:ext uri="{FF2B5EF4-FFF2-40B4-BE49-F238E27FC236}">
                <a16:creationId xmlns:a16="http://schemas.microsoft.com/office/drawing/2014/main" id="{92DB470F-55C4-4F63-BDD2-5283EC84142D}"/>
              </a:ext>
            </a:extLst>
          </p:cNvPr>
          <p:cNvSpPr>
            <a:spLocks noGrp="1"/>
          </p:cNvSpPr>
          <p:nvPr>
            <p:ph sz="half" idx="2"/>
          </p:nvPr>
        </p:nvSpPr>
        <p:spPr/>
        <p:txBody>
          <a:bodyPr>
            <a:normAutofit fontScale="85000" lnSpcReduction="20000"/>
          </a:bodyPr>
          <a:lstStyle/>
          <a:p>
            <a:r>
              <a:rPr lang="en-US" dirty="0"/>
              <a:t>Resource allocation</a:t>
            </a:r>
          </a:p>
          <a:p>
            <a:r>
              <a:rPr lang="en-US" dirty="0"/>
              <a:t>Worker rights and responsibilities</a:t>
            </a:r>
          </a:p>
          <a:p>
            <a:pPr lvl="1"/>
            <a:r>
              <a:rPr lang="en-US" dirty="0"/>
              <a:t>Duty of care</a:t>
            </a:r>
          </a:p>
          <a:p>
            <a:pPr lvl="1"/>
            <a:r>
              <a:rPr lang="en-US" dirty="0"/>
              <a:t>Essential staff/activities</a:t>
            </a:r>
          </a:p>
          <a:p>
            <a:pPr lvl="1"/>
            <a:r>
              <a:rPr lang="en-US" dirty="0"/>
              <a:t>Allocating risks/burdens</a:t>
            </a:r>
          </a:p>
          <a:p>
            <a:pPr lvl="2"/>
            <a:r>
              <a:rPr lang="en-US" dirty="0"/>
              <a:t>Fair division of labor</a:t>
            </a:r>
          </a:p>
          <a:p>
            <a:pPr lvl="2"/>
            <a:r>
              <a:rPr lang="en-US" dirty="0"/>
              <a:t>Personal circumstances</a:t>
            </a:r>
          </a:p>
          <a:p>
            <a:pPr lvl="2"/>
            <a:r>
              <a:rPr lang="en-US" dirty="0" err="1"/>
              <a:t>Cohorting</a:t>
            </a:r>
            <a:r>
              <a:rPr lang="en-US" dirty="0"/>
              <a:t>?</a:t>
            </a:r>
          </a:p>
          <a:p>
            <a:r>
              <a:rPr lang="en-US" dirty="0"/>
              <a:t>Moral distress &amp; moral panic</a:t>
            </a:r>
          </a:p>
          <a:p>
            <a:pPr lvl="1"/>
            <a:r>
              <a:rPr lang="en-US" dirty="0"/>
              <a:t>Role of social media</a:t>
            </a:r>
          </a:p>
          <a:p>
            <a:r>
              <a:rPr lang="en-US" dirty="0"/>
              <a:t>Stigma and racial bias</a:t>
            </a:r>
          </a:p>
          <a:p>
            <a:r>
              <a:rPr lang="en-US" dirty="0"/>
              <a:t>Individual care vs. public health priorities</a:t>
            </a:r>
          </a:p>
          <a:p>
            <a:pPr lvl="1"/>
            <a:r>
              <a:rPr lang="en-US" dirty="0"/>
              <a:t>Practical guidance for minimizing nonessential patient contact</a:t>
            </a:r>
          </a:p>
          <a:p>
            <a:endParaRPr lang="en-US" dirty="0"/>
          </a:p>
          <a:p>
            <a:endParaRPr lang="en-US" dirty="0"/>
          </a:p>
        </p:txBody>
      </p:sp>
      <p:sp>
        <p:nvSpPr>
          <p:cNvPr id="9" name="Text Placeholder 8">
            <a:extLst>
              <a:ext uri="{FF2B5EF4-FFF2-40B4-BE49-F238E27FC236}">
                <a16:creationId xmlns:a16="http://schemas.microsoft.com/office/drawing/2014/main" id="{BBC0B9F1-17C4-468B-9E21-AE2CB92529CA}"/>
              </a:ext>
            </a:extLst>
          </p:cNvPr>
          <p:cNvSpPr>
            <a:spLocks noGrp="1"/>
          </p:cNvSpPr>
          <p:nvPr>
            <p:ph type="body" sz="quarter" idx="3"/>
          </p:nvPr>
        </p:nvSpPr>
        <p:spPr>
          <a:xfrm>
            <a:off x="4629150" y="1269207"/>
            <a:ext cx="3887391" cy="823912"/>
          </a:xfrm>
        </p:spPr>
        <p:txBody>
          <a:bodyPr>
            <a:normAutofit/>
          </a:bodyPr>
          <a:lstStyle/>
          <a:p>
            <a:r>
              <a:rPr lang="en-US" sz="2400" dirty="0"/>
              <a:t>For Practice</a:t>
            </a:r>
          </a:p>
        </p:txBody>
      </p:sp>
      <p:sp>
        <p:nvSpPr>
          <p:cNvPr id="7" name="Content Placeholder 6">
            <a:extLst>
              <a:ext uri="{FF2B5EF4-FFF2-40B4-BE49-F238E27FC236}">
                <a16:creationId xmlns:a16="http://schemas.microsoft.com/office/drawing/2014/main" id="{90FDF3FC-2B8E-4D92-AEE2-DB5DB310ED92}"/>
              </a:ext>
            </a:extLst>
          </p:cNvPr>
          <p:cNvSpPr>
            <a:spLocks noGrp="1"/>
          </p:cNvSpPr>
          <p:nvPr>
            <p:ph sz="quarter" idx="4"/>
          </p:nvPr>
        </p:nvSpPr>
        <p:spPr>
          <a:xfrm>
            <a:off x="4629150" y="2505075"/>
            <a:ext cx="4087630" cy="3684588"/>
          </a:xfrm>
        </p:spPr>
        <p:txBody>
          <a:bodyPr>
            <a:normAutofit/>
          </a:bodyPr>
          <a:lstStyle/>
          <a:p>
            <a:r>
              <a:rPr lang="en-US" dirty="0">
                <a:solidFill>
                  <a:schemeClr val="tx2">
                    <a:lumMod val="75000"/>
                  </a:schemeClr>
                </a:solidFill>
              </a:rPr>
              <a:t>Essential vs. nonessential care</a:t>
            </a:r>
          </a:p>
          <a:p>
            <a:pPr lvl="1"/>
            <a:r>
              <a:rPr lang="en-US" dirty="0">
                <a:solidFill>
                  <a:schemeClr val="tx2">
                    <a:lumMod val="75000"/>
                  </a:schemeClr>
                </a:solidFill>
              </a:rPr>
              <a:t>Urgent visits vs routine follow up</a:t>
            </a:r>
          </a:p>
          <a:p>
            <a:pPr lvl="1"/>
            <a:r>
              <a:rPr lang="en-US" dirty="0">
                <a:solidFill>
                  <a:schemeClr val="tx2">
                    <a:lumMod val="75000"/>
                  </a:schemeClr>
                </a:solidFill>
              </a:rPr>
              <a:t>Who decides?</a:t>
            </a:r>
          </a:p>
          <a:p>
            <a:r>
              <a:rPr lang="en-US" dirty="0">
                <a:solidFill>
                  <a:schemeClr val="tx2">
                    <a:lumMod val="75000"/>
                  </a:schemeClr>
                </a:solidFill>
              </a:rPr>
              <a:t>Telemedicine benefits/limits</a:t>
            </a:r>
          </a:p>
          <a:p>
            <a:r>
              <a:rPr lang="en-US" dirty="0">
                <a:solidFill>
                  <a:schemeClr val="tx2">
                    <a:lumMod val="75000"/>
                  </a:schemeClr>
                </a:solidFill>
              </a:rPr>
              <a:t>Health disparities, stigma/bias</a:t>
            </a:r>
          </a:p>
          <a:p>
            <a:r>
              <a:rPr lang="en-US" dirty="0">
                <a:solidFill>
                  <a:schemeClr val="tx2">
                    <a:lumMod val="75000"/>
                  </a:schemeClr>
                </a:solidFill>
              </a:rPr>
              <a:t>Resource allocation during scarcity </a:t>
            </a:r>
          </a:p>
          <a:p>
            <a:r>
              <a:rPr lang="en-US" dirty="0">
                <a:solidFill>
                  <a:schemeClr val="tx2">
                    <a:lumMod val="75000"/>
                  </a:schemeClr>
                </a:solidFill>
              </a:rPr>
              <a:t>Counseling during uncertainty</a:t>
            </a:r>
          </a:p>
          <a:p>
            <a:endParaRPr lang="en-US"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F689F7C4-3E16-4C8F-A3FE-59E0068FEF80}" type="slidenum">
              <a:rPr lang="en-US" smtClean="0"/>
              <a:t>14</a:t>
            </a:fld>
            <a:endParaRPr lang="en-US" dirty="0"/>
          </a:p>
        </p:txBody>
      </p:sp>
    </p:spTree>
    <p:extLst>
      <p:ext uri="{BB962C8B-B14F-4D97-AF65-F5344CB8AC3E}">
        <p14:creationId xmlns:p14="http://schemas.microsoft.com/office/powerpoint/2010/main" val="544043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215433"/>
            <a:ext cx="6858000" cy="2387600"/>
          </a:xfrm>
        </p:spPr>
        <p:txBody>
          <a:bodyPr>
            <a:normAutofit fontScale="90000"/>
          </a:bodyPr>
          <a:lstStyle/>
          <a:p>
            <a:br>
              <a:rPr lang="en-US" dirty="0"/>
            </a:br>
            <a:br>
              <a:rPr lang="en-US" dirty="0"/>
            </a:br>
            <a:br>
              <a:rPr lang="en-US" dirty="0"/>
            </a:br>
            <a:r>
              <a:rPr lang="en-US" dirty="0"/>
              <a:t>Questions?</a:t>
            </a:r>
            <a:br>
              <a:rPr lang="en-US" dirty="0"/>
            </a:br>
            <a:br>
              <a:rPr lang="en-US" dirty="0"/>
            </a:br>
            <a:br>
              <a:rPr lang="en-US" dirty="0"/>
            </a:br>
            <a:r>
              <a:rPr lang="en-US" dirty="0">
                <a:hlinkClick r:id="rId3"/>
              </a:rPr>
              <a:t>mcolli36@jhmi.edu</a:t>
            </a:r>
            <a:br>
              <a:rPr lang="en-US" dirty="0"/>
            </a:br>
            <a:r>
              <a:rPr lang="en-US" dirty="0">
                <a:hlinkClick r:id="rId4"/>
              </a:rPr>
              <a:t>jcarrese@jhmi.edu</a:t>
            </a:r>
            <a:br>
              <a:rPr lang="en-US" dirty="0"/>
            </a:br>
            <a:endParaRPr lang="en-US" sz="3100" dirty="0"/>
          </a:p>
        </p:txBody>
      </p:sp>
      <p:sp>
        <p:nvSpPr>
          <p:cNvPr id="4" name="Slide Number Placeholder 3"/>
          <p:cNvSpPr>
            <a:spLocks noGrp="1"/>
          </p:cNvSpPr>
          <p:nvPr>
            <p:ph type="sldNum" sz="quarter" idx="12"/>
          </p:nvPr>
        </p:nvSpPr>
        <p:spPr/>
        <p:txBody>
          <a:bodyPr/>
          <a:lstStyle/>
          <a:p>
            <a:fld id="{F689F7C4-3E16-4C8F-A3FE-59E0068FEF80}" type="slidenum">
              <a:rPr lang="en-US" smtClean="0"/>
              <a:t>15</a:t>
            </a:fld>
            <a:endParaRPr lang="en-US" dirty="0"/>
          </a:p>
        </p:txBody>
      </p:sp>
    </p:spTree>
    <p:extLst>
      <p:ext uri="{BB962C8B-B14F-4D97-AF65-F5344CB8AC3E}">
        <p14:creationId xmlns:p14="http://schemas.microsoft.com/office/powerpoint/2010/main" val="394537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Agenda</a:t>
            </a:r>
          </a:p>
        </p:txBody>
      </p:sp>
      <p:sp>
        <p:nvSpPr>
          <p:cNvPr id="5" name="Content Placeholder 4">
            <a:extLst>
              <a:ext uri="{FF2B5EF4-FFF2-40B4-BE49-F238E27FC236}">
                <a16:creationId xmlns:a16="http://schemas.microsoft.com/office/drawing/2014/main" id="{E3046FE8-8ADF-4B39-835D-16ADE6E40E2E}"/>
              </a:ext>
            </a:extLst>
          </p:cNvPr>
          <p:cNvSpPr>
            <a:spLocks noGrp="1"/>
          </p:cNvSpPr>
          <p:nvPr>
            <p:ph idx="1"/>
          </p:nvPr>
        </p:nvSpPr>
        <p:spPr/>
        <p:txBody>
          <a:bodyPr>
            <a:normAutofit/>
          </a:bodyPr>
          <a:lstStyle/>
          <a:p>
            <a:r>
              <a:rPr lang="en-US" sz="2400" dirty="0"/>
              <a:t>Logistics 5 minutes</a:t>
            </a:r>
          </a:p>
          <a:p>
            <a:r>
              <a:rPr lang="en-US" sz="2400" dirty="0"/>
              <a:t>Brief outline of ethical issues --10 minutes</a:t>
            </a:r>
          </a:p>
          <a:p>
            <a:r>
              <a:rPr lang="en-US" sz="2400" dirty="0"/>
              <a:t>Part 1: Ethical issues for residents --20 minutes </a:t>
            </a:r>
          </a:p>
          <a:p>
            <a:r>
              <a:rPr lang="en-US" sz="2400" dirty="0"/>
              <a:t>Part 2: Ethical issues for patients and practice --20 minutes</a:t>
            </a:r>
          </a:p>
          <a:p>
            <a:r>
              <a:rPr lang="en-US" sz="2400" dirty="0"/>
              <a:t>Wrap up - 5 minutes</a:t>
            </a:r>
          </a:p>
          <a:p>
            <a:pPr lvl="1"/>
            <a:r>
              <a:rPr lang="en-US" sz="2400" dirty="0"/>
              <a:t>Summary</a:t>
            </a:r>
          </a:p>
          <a:p>
            <a:pPr lvl="1"/>
            <a:r>
              <a:rPr lang="en-US" sz="2400" dirty="0"/>
              <a:t>Remaining questions</a:t>
            </a:r>
          </a:p>
          <a:p>
            <a:pPr lvl="1"/>
            <a:r>
              <a:rPr lang="en-US" sz="2400" dirty="0"/>
              <a:t>Plan for next steps</a:t>
            </a:r>
          </a:p>
          <a:p>
            <a:endParaRPr lang="en-US" sz="2400" dirty="0"/>
          </a:p>
          <a:p>
            <a:endParaRPr lang="en-US" sz="2400" dirty="0"/>
          </a:p>
          <a:p>
            <a:endParaRPr lang="en-US" sz="2400" dirty="0"/>
          </a:p>
        </p:txBody>
      </p:sp>
      <p:sp>
        <p:nvSpPr>
          <p:cNvPr id="4" name="Slide Number Placeholder 3"/>
          <p:cNvSpPr>
            <a:spLocks noGrp="1"/>
          </p:cNvSpPr>
          <p:nvPr>
            <p:ph type="sldNum" sz="quarter" idx="12"/>
          </p:nvPr>
        </p:nvSpPr>
        <p:spPr/>
        <p:txBody>
          <a:bodyPr/>
          <a:lstStyle/>
          <a:p>
            <a:fld id="{F689F7C4-3E16-4C8F-A3FE-59E0068FEF80}" type="slidenum">
              <a:rPr lang="en-US" smtClean="0"/>
              <a:t>2</a:t>
            </a:fld>
            <a:endParaRPr lang="en-US" dirty="0"/>
          </a:p>
        </p:txBody>
      </p:sp>
    </p:spTree>
    <p:extLst>
      <p:ext uri="{BB962C8B-B14F-4D97-AF65-F5344CB8AC3E}">
        <p14:creationId xmlns:p14="http://schemas.microsoft.com/office/powerpoint/2010/main" val="2318003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Ethical issues</a:t>
            </a:r>
          </a:p>
        </p:txBody>
      </p:sp>
      <p:sp>
        <p:nvSpPr>
          <p:cNvPr id="8" name="Text Placeholder 7">
            <a:extLst>
              <a:ext uri="{FF2B5EF4-FFF2-40B4-BE49-F238E27FC236}">
                <a16:creationId xmlns:a16="http://schemas.microsoft.com/office/drawing/2014/main" id="{0A1451D8-68F9-4FFC-AD82-8CF50AD9F9AC}"/>
              </a:ext>
            </a:extLst>
          </p:cNvPr>
          <p:cNvSpPr>
            <a:spLocks noGrp="1"/>
          </p:cNvSpPr>
          <p:nvPr>
            <p:ph type="body" idx="1"/>
          </p:nvPr>
        </p:nvSpPr>
        <p:spPr>
          <a:xfrm>
            <a:off x="629842" y="1278733"/>
            <a:ext cx="3868340" cy="823912"/>
          </a:xfrm>
        </p:spPr>
        <p:txBody>
          <a:bodyPr/>
          <a:lstStyle/>
          <a:p>
            <a:r>
              <a:rPr lang="en-US" sz="2400" dirty="0"/>
              <a:t>For Practitioners</a:t>
            </a:r>
            <a:r>
              <a:rPr lang="en-US" dirty="0"/>
              <a:t>	</a:t>
            </a:r>
          </a:p>
        </p:txBody>
      </p:sp>
      <p:sp>
        <p:nvSpPr>
          <p:cNvPr id="6" name="Content Placeholder 5">
            <a:extLst>
              <a:ext uri="{FF2B5EF4-FFF2-40B4-BE49-F238E27FC236}">
                <a16:creationId xmlns:a16="http://schemas.microsoft.com/office/drawing/2014/main" id="{92DB470F-55C4-4F63-BDD2-5283EC84142D}"/>
              </a:ext>
            </a:extLst>
          </p:cNvPr>
          <p:cNvSpPr>
            <a:spLocks noGrp="1"/>
          </p:cNvSpPr>
          <p:nvPr>
            <p:ph sz="half" idx="2"/>
          </p:nvPr>
        </p:nvSpPr>
        <p:spPr>
          <a:xfrm>
            <a:off x="410552" y="2505075"/>
            <a:ext cx="4087630" cy="3684588"/>
          </a:xfrm>
        </p:spPr>
        <p:txBody>
          <a:bodyPr>
            <a:normAutofit/>
          </a:bodyPr>
          <a:lstStyle/>
          <a:p>
            <a:r>
              <a:rPr lang="en-US" dirty="0"/>
              <a:t>Resource allocation</a:t>
            </a:r>
          </a:p>
          <a:p>
            <a:r>
              <a:rPr lang="en-US" dirty="0"/>
              <a:t>Worker rights and responsibilities</a:t>
            </a:r>
          </a:p>
          <a:p>
            <a:r>
              <a:rPr lang="en-US" dirty="0"/>
              <a:t>Moral distress &amp; moral panic</a:t>
            </a:r>
          </a:p>
          <a:p>
            <a:r>
              <a:rPr lang="en-US" dirty="0"/>
              <a:t>Stigma and racial bias</a:t>
            </a:r>
          </a:p>
          <a:p>
            <a:r>
              <a:rPr lang="en-US" dirty="0"/>
              <a:t>Individual care vs. public health priorities</a:t>
            </a:r>
          </a:p>
          <a:p>
            <a:r>
              <a:rPr lang="en-US" dirty="0"/>
              <a:t>Education vs. public health priorities</a:t>
            </a:r>
          </a:p>
          <a:p>
            <a:pPr marL="0" indent="0">
              <a:buNone/>
            </a:pPr>
            <a:endParaRPr lang="en-US" dirty="0"/>
          </a:p>
          <a:p>
            <a:endParaRPr lang="en-US" dirty="0"/>
          </a:p>
        </p:txBody>
      </p:sp>
      <p:sp>
        <p:nvSpPr>
          <p:cNvPr id="9" name="Text Placeholder 8">
            <a:extLst>
              <a:ext uri="{FF2B5EF4-FFF2-40B4-BE49-F238E27FC236}">
                <a16:creationId xmlns:a16="http://schemas.microsoft.com/office/drawing/2014/main" id="{BBC0B9F1-17C4-468B-9E21-AE2CB92529CA}"/>
              </a:ext>
            </a:extLst>
          </p:cNvPr>
          <p:cNvSpPr>
            <a:spLocks noGrp="1"/>
          </p:cNvSpPr>
          <p:nvPr>
            <p:ph type="body" sz="quarter" idx="3"/>
          </p:nvPr>
        </p:nvSpPr>
        <p:spPr>
          <a:xfrm>
            <a:off x="4629150" y="1269207"/>
            <a:ext cx="3887391" cy="823912"/>
          </a:xfrm>
        </p:spPr>
        <p:txBody>
          <a:bodyPr>
            <a:normAutofit/>
          </a:bodyPr>
          <a:lstStyle/>
          <a:p>
            <a:r>
              <a:rPr lang="en-US" sz="2400" dirty="0"/>
              <a:t>For Practice</a:t>
            </a:r>
          </a:p>
        </p:txBody>
      </p:sp>
      <p:sp>
        <p:nvSpPr>
          <p:cNvPr id="7" name="Content Placeholder 6">
            <a:extLst>
              <a:ext uri="{FF2B5EF4-FFF2-40B4-BE49-F238E27FC236}">
                <a16:creationId xmlns:a16="http://schemas.microsoft.com/office/drawing/2014/main" id="{90FDF3FC-2B8E-4D92-AEE2-DB5DB310ED92}"/>
              </a:ext>
            </a:extLst>
          </p:cNvPr>
          <p:cNvSpPr>
            <a:spLocks noGrp="1"/>
          </p:cNvSpPr>
          <p:nvPr>
            <p:ph sz="quarter" idx="4"/>
          </p:nvPr>
        </p:nvSpPr>
        <p:spPr>
          <a:xfrm>
            <a:off x="4629150" y="2505075"/>
            <a:ext cx="4087630" cy="3684588"/>
          </a:xfrm>
        </p:spPr>
        <p:txBody>
          <a:bodyPr>
            <a:normAutofit/>
          </a:bodyPr>
          <a:lstStyle/>
          <a:p>
            <a:r>
              <a:rPr lang="en-US" dirty="0"/>
              <a:t>Essential vs. nonessential care</a:t>
            </a:r>
          </a:p>
          <a:p>
            <a:r>
              <a:rPr lang="en-US" dirty="0"/>
              <a:t>Resource allocation during scarcity </a:t>
            </a:r>
          </a:p>
          <a:p>
            <a:r>
              <a:rPr lang="en-US" dirty="0"/>
              <a:t>Telemedicine benefits/limits</a:t>
            </a:r>
          </a:p>
          <a:p>
            <a:r>
              <a:rPr lang="en-US" dirty="0"/>
              <a:t>Health disparities, stigma/bias</a:t>
            </a:r>
          </a:p>
          <a:p>
            <a:r>
              <a:rPr lang="en-US" dirty="0"/>
              <a:t>Counseling during uncertainty</a:t>
            </a:r>
          </a:p>
        </p:txBody>
      </p:sp>
      <p:sp>
        <p:nvSpPr>
          <p:cNvPr id="4" name="Slide Number Placeholder 3"/>
          <p:cNvSpPr>
            <a:spLocks noGrp="1"/>
          </p:cNvSpPr>
          <p:nvPr>
            <p:ph type="sldNum" sz="quarter" idx="12"/>
          </p:nvPr>
        </p:nvSpPr>
        <p:spPr/>
        <p:txBody>
          <a:bodyPr/>
          <a:lstStyle/>
          <a:p>
            <a:fld id="{F689F7C4-3E16-4C8F-A3FE-59E0068FEF80}" type="slidenum">
              <a:rPr lang="en-US" smtClean="0"/>
              <a:t>3</a:t>
            </a:fld>
            <a:endParaRPr lang="en-US" dirty="0"/>
          </a:p>
        </p:txBody>
      </p:sp>
    </p:spTree>
    <p:extLst>
      <p:ext uri="{BB962C8B-B14F-4D97-AF65-F5344CB8AC3E}">
        <p14:creationId xmlns:p14="http://schemas.microsoft.com/office/powerpoint/2010/main" val="3968440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Ethical issues</a:t>
            </a:r>
          </a:p>
        </p:txBody>
      </p:sp>
      <p:sp>
        <p:nvSpPr>
          <p:cNvPr id="8" name="Text Placeholder 7">
            <a:extLst>
              <a:ext uri="{FF2B5EF4-FFF2-40B4-BE49-F238E27FC236}">
                <a16:creationId xmlns:a16="http://schemas.microsoft.com/office/drawing/2014/main" id="{0A1451D8-68F9-4FFC-AD82-8CF50AD9F9AC}"/>
              </a:ext>
            </a:extLst>
          </p:cNvPr>
          <p:cNvSpPr>
            <a:spLocks noGrp="1"/>
          </p:cNvSpPr>
          <p:nvPr>
            <p:ph type="body" idx="1"/>
          </p:nvPr>
        </p:nvSpPr>
        <p:spPr>
          <a:xfrm>
            <a:off x="629842" y="1278733"/>
            <a:ext cx="3868340" cy="823912"/>
          </a:xfrm>
        </p:spPr>
        <p:txBody>
          <a:bodyPr/>
          <a:lstStyle/>
          <a:p>
            <a:r>
              <a:rPr lang="en-US" sz="2400" dirty="0"/>
              <a:t>For Practitioners</a:t>
            </a:r>
            <a:r>
              <a:rPr lang="en-US" dirty="0"/>
              <a:t>	</a:t>
            </a:r>
          </a:p>
        </p:txBody>
      </p:sp>
      <p:sp>
        <p:nvSpPr>
          <p:cNvPr id="6" name="Content Placeholder 5">
            <a:extLst>
              <a:ext uri="{FF2B5EF4-FFF2-40B4-BE49-F238E27FC236}">
                <a16:creationId xmlns:a16="http://schemas.microsoft.com/office/drawing/2014/main" id="{92DB470F-55C4-4F63-BDD2-5283EC84142D}"/>
              </a:ext>
            </a:extLst>
          </p:cNvPr>
          <p:cNvSpPr>
            <a:spLocks noGrp="1"/>
          </p:cNvSpPr>
          <p:nvPr>
            <p:ph sz="half" idx="2"/>
          </p:nvPr>
        </p:nvSpPr>
        <p:spPr/>
        <p:txBody>
          <a:bodyPr>
            <a:normAutofit fontScale="85000" lnSpcReduction="20000"/>
          </a:bodyPr>
          <a:lstStyle/>
          <a:p>
            <a:r>
              <a:rPr lang="en-US" dirty="0"/>
              <a:t>Resource allocation</a:t>
            </a:r>
          </a:p>
          <a:p>
            <a:pPr lvl="1"/>
            <a:r>
              <a:rPr lang="en-US" dirty="0"/>
              <a:t>Availability of PPE</a:t>
            </a:r>
          </a:p>
          <a:p>
            <a:r>
              <a:rPr lang="en-US" dirty="0"/>
              <a:t>Worker rights and responsibilities</a:t>
            </a:r>
          </a:p>
          <a:p>
            <a:pPr lvl="1"/>
            <a:r>
              <a:rPr lang="en-US" dirty="0"/>
              <a:t>Duty of care </a:t>
            </a:r>
          </a:p>
          <a:p>
            <a:pPr lvl="1"/>
            <a:r>
              <a:rPr lang="en-US" dirty="0"/>
              <a:t>Redeployment</a:t>
            </a:r>
          </a:p>
          <a:p>
            <a:pPr lvl="1"/>
            <a:r>
              <a:rPr lang="en-US" dirty="0"/>
              <a:t>Essential staff/activities</a:t>
            </a:r>
          </a:p>
          <a:p>
            <a:pPr lvl="1"/>
            <a:r>
              <a:rPr lang="en-US" dirty="0"/>
              <a:t>Allocating risks/burdens</a:t>
            </a:r>
          </a:p>
          <a:p>
            <a:pPr lvl="2"/>
            <a:r>
              <a:rPr lang="en-US" dirty="0"/>
              <a:t>Fair division of labor</a:t>
            </a:r>
          </a:p>
          <a:p>
            <a:pPr lvl="2"/>
            <a:r>
              <a:rPr lang="en-US" dirty="0"/>
              <a:t>Personal circumstances</a:t>
            </a:r>
          </a:p>
          <a:p>
            <a:r>
              <a:rPr lang="en-US" dirty="0"/>
              <a:t>Moral distress &amp; moral panic</a:t>
            </a:r>
          </a:p>
          <a:p>
            <a:pPr lvl="1"/>
            <a:r>
              <a:rPr lang="en-US" dirty="0"/>
              <a:t>Role of social media</a:t>
            </a:r>
          </a:p>
          <a:p>
            <a:r>
              <a:rPr lang="en-US" dirty="0"/>
              <a:t>Stigma and racial bias</a:t>
            </a:r>
          </a:p>
          <a:p>
            <a:r>
              <a:rPr lang="en-US" dirty="0"/>
              <a:t>Individual care vs. public health</a:t>
            </a:r>
          </a:p>
          <a:p>
            <a:r>
              <a:rPr lang="en-US" dirty="0"/>
              <a:t>Education vs. public health</a:t>
            </a:r>
          </a:p>
          <a:p>
            <a:endParaRPr lang="en-US" dirty="0"/>
          </a:p>
          <a:p>
            <a:endParaRPr lang="en-US" dirty="0"/>
          </a:p>
        </p:txBody>
      </p:sp>
      <p:sp>
        <p:nvSpPr>
          <p:cNvPr id="9" name="Text Placeholder 8">
            <a:extLst>
              <a:ext uri="{FF2B5EF4-FFF2-40B4-BE49-F238E27FC236}">
                <a16:creationId xmlns:a16="http://schemas.microsoft.com/office/drawing/2014/main" id="{BBC0B9F1-17C4-468B-9E21-AE2CB92529CA}"/>
              </a:ext>
            </a:extLst>
          </p:cNvPr>
          <p:cNvSpPr>
            <a:spLocks noGrp="1"/>
          </p:cNvSpPr>
          <p:nvPr>
            <p:ph type="body" sz="quarter" idx="3"/>
          </p:nvPr>
        </p:nvSpPr>
        <p:spPr>
          <a:xfrm>
            <a:off x="4629150" y="1269207"/>
            <a:ext cx="3887391" cy="823912"/>
          </a:xfrm>
        </p:spPr>
        <p:txBody>
          <a:bodyPr>
            <a:normAutofit/>
          </a:bodyPr>
          <a:lstStyle/>
          <a:p>
            <a:r>
              <a:rPr lang="en-US" sz="2400" dirty="0"/>
              <a:t>For Practice</a:t>
            </a:r>
          </a:p>
        </p:txBody>
      </p:sp>
      <p:sp>
        <p:nvSpPr>
          <p:cNvPr id="7" name="Content Placeholder 6">
            <a:extLst>
              <a:ext uri="{FF2B5EF4-FFF2-40B4-BE49-F238E27FC236}">
                <a16:creationId xmlns:a16="http://schemas.microsoft.com/office/drawing/2014/main" id="{90FDF3FC-2B8E-4D92-AEE2-DB5DB310ED92}"/>
              </a:ext>
            </a:extLst>
          </p:cNvPr>
          <p:cNvSpPr>
            <a:spLocks noGrp="1"/>
          </p:cNvSpPr>
          <p:nvPr>
            <p:ph sz="quarter" idx="4"/>
          </p:nvPr>
        </p:nvSpPr>
        <p:spPr>
          <a:xfrm>
            <a:off x="4629150" y="2505075"/>
            <a:ext cx="4087630" cy="3684588"/>
          </a:xfrm>
        </p:spPr>
        <p:txBody>
          <a:bodyPr>
            <a:normAutofit fontScale="85000" lnSpcReduction="20000"/>
          </a:bodyPr>
          <a:lstStyle/>
          <a:p>
            <a:r>
              <a:rPr lang="en-US" dirty="0">
                <a:solidFill>
                  <a:srgbClr val="97BCC9"/>
                </a:solidFill>
              </a:rPr>
              <a:t>Essential vs. nonessential care</a:t>
            </a:r>
          </a:p>
          <a:p>
            <a:pPr lvl="1"/>
            <a:r>
              <a:rPr lang="en-US" dirty="0">
                <a:solidFill>
                  <a:srgbClr val="97BCC9"/>
                </a:solidFill>
              </a:rPr>
              <a:t>Urgent visits vs routine follow up</a:t>
            </a:r>
          </a:p>
          <a:p>
            <a:pPr lvl="1"/>
            <a:r>
              <a:rPr lang="en-US" dirty="0">
                <a:solidFill>
                  <a:srgbClr val="97BCC9"/>
                </a:solidFill>
              </a:rPr>
              <a:t>Who decides?</a:t>
            </a:r>
          </a:p>
          <a:p>
            <a:r>
              <a:rPr lang="en-US" dirty="0">
                <a:solidFill>
                  <a:srgbClr val="97BCC9"/>
                </a:solidFill>
              </a:rPr>
              <a:t>Telemedicine benefits/limits</a:t>
            </a:r>
          </a:p>
          <a:p>
            <a:r>
              <a:rPr lang="en-US" dirty="0">
                <a:solidFill>
                  <a:srgbClr val="97BCC9"/>
                </a:solidFill>
              </a:rPr>
              <a:t>Health disparities, stigma/bias</a:t>
            </a:r>
          </a:p>
          <a:p>
            <a:r>
              <a:rPr lang="en-US" dirty="0">
                <a:solidFill>
                  <a:srgbClr val="97BCC9"/>
                </a:solidFill>
              </a:rPr>
              <a:t>Resource allocation during scarcity </a:t>
            </a:r>
          </a:p>
          <a:p>
            <a:r>
              <a:rPr lang="en-US" dirty="0">
                <a:solidFill>
                  <a:srgbClr val="97BCC9"/>
                </a:solidFill>
              </a:rPr>
              <a:t>Counseling during uncertainty</a:t>
            </a:r>
          </a:p>
          <a:p>
            <a:endParaRPr lang="en-US" dirty="0">
              <a:solidFill>
                <a:srgbClr val="97BCC9"/>
              </a:solidFill>
            </a:endParaRPr>
          </a:p>
        </p:txBody>
      </p:sp>
      <p:sp>
        <p:nvSpPr>
          <p:cNvPr id="4" name="Slide Number Placeholder 3"/>
          <p:cNvSpPr>
            <a:spLocks noGrp="1"/>
          </p:cNvSpPr>
          <p:nvPr>
            <p:ph type="sldNum" sz="quarter" idx="12"/>
          </p:nvPr>
        </p:nvSpPr>
        <p:spPr/>
        <p:txBody>
          <a:bodyPr/>
          <a:lstStyle/>
          <a:p>
            <a:fld id="{F689F7C4-3E16-4C8F-A3FE-59E0068FEF80}" type="slidenum">
              <a:rPr lang="en-US" smtClean="0"/>
              <a:t>4</a:t>
            </a:fld>
            <a:endParaRPr lang="en-US" dirty="0"/>
          </a:p>
        </p:txBody>
      </p:sp>
    </p:spTree>
    <p:extLst>
      <p:ext uri="{BB962C8B-B14F-4D97-AF65-F5344CB8AC3E}">
        <p14:creationId xmlns:p14="http://schemas.microsoft.com/office/powerpoint/2010/main" val="483402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Ethical issues</a:t>
            </a:r>
          </a:p>
        </p:txBody>
      </p:sp>
      <p:sp>
        <p:nvSpPr>
          <p:cNvPr id="8" name="Text Placeholder 7">
            <a:extLst>
              <a:ext uri="{FF2B5EF4-FFF2-40B4-BE49-F238E27FC236}">
                <a16:creationId xmlns:a16="http://schemas.microsoft.com/office/drawing/2014/main" id="{0A1451D8-68F9-4FFC-AD82-8CF50AD9F9AC}"/>
              </a:ext>
            </a:extLst>
          </p:cNvPr>
          <p:cNvSpPr>
            <a:spLocks noGrp="1"/>
          </p:cNvSpPr>
          <p:nvPr>
            <p:ph type="body" idx="1"/>
          </p:nvPr>
        </p:nvSpPr>
        <p:spPr>
          <a:xfrm>
            <a:off x="629842" y="1278733"/>
            <a:ext cx="3868340" cy="823912"/>
          </a:xfrm>
        </p:spPr>
        <p:txBody>
          <a:bodyPr/>
          <a:lstStyle/>
          <a:p>
            <a:r>
              <a:rPr lang="en-US" sz="2400" dirty="0"/>
              <a:t>For Practitioners</a:t>
            </a:r>
            <a:r>
              <a:rPr lang="en-US" dirty="0"/>
              <a:t>	</a:t>
            </a:r>
          </a:p>
        </p:txBody>
      </p:sp>
      <p:sp>
        <p:nvSpPr>
          <p:cNvPr id="6" name="Content Placeholder 5">
            <a:extLst>
              <a:ext uri="{FF2B5EF4-FFF2-40B4-BE49-F238E27FC236}">
                <a16:creationId xmlns:a16="http://schemas.microsoft.com/office/drawing/2014/main" id="{92DB470F-55C4-4F63-BDD2-5283EC84142D}"/>
              </a:ext>
            </a:extLst>
          </p:cNvPr>
          <p:cNvSpPr>
            <a:spLocks noGrp="1"/>
          </p:cNvSpPr>
          <p:nvPr>
            <p:ph sz="half" idx="2"/>
          </p:nvPr>
        </p:nvSpPr>
        <p:spPr/>
        <p:txBody>
          <a:bodyPr>
            <a:normAutofit fontScale="92500" lnSpcReduction="10000"/>
          </a:bodyPr>
          <a:lstStyle/>
          <a:p>
            <a:r>
              <a:rPr lang="en-US" dirty="0">
                <a:solidFill>
                  <a:schemeClr val="bg1">
                    <a:lumMod val="75000"/>
                  </a:schemeClr>
                </a:solidFill>
              </a:rPr>
              <a:t>Resource allocation</a:t>
            </a:r>
          </a:p>
          <a:p>
            <a:r>
              <a:rPr lang="en-US" dirty="0">
                <a:solidFill>
                  <a:schemeClr val="bg1">
                    <a:lumMod val="75000"/>
                  </a:schemeClr>
                </a:solidFill>
              </a:rPr>
              <a:t>Worker rights and responsibilities</a:t>
            </a:r>
          </a:p>
          <a:p>
            <a:pPr lvl="1"/>
            <a:r>
              <a:rPr lang="en-US" dirty="0">
                <a:solidFill>
                  <a:schemeClr val="bg1">
                    <a:lumMod val="75000"/>
                  </a:schemeClr>
                </a:solidFill>
              </a:rPr>
              <a:t>Duty of care</a:t>
            </a:r>
          </a:p>
          <a:p>
            <a:pPr lvl="1"/>
            <a:r>
              <a:rPr lang="en-US" dirty="0">
                <a:solidFill>
                  <a:schemeClr val="bg1">
                    <a:lumMod val="75000"/>
                  </a:schemeClr>
                </a:solidFill>
              </a:rPr>
              <a:t>Essential staff/activities</a:t>
            </a:r>
          </a:p>
          <a:p>
            <a:pPr lvl="1"/>
            <a:r>
              <a:rPr lang="en-US" dirty="0">
                <a:solidFill>
                  <a:schemeClr val="bg1">
                    <a:lumMod val="75000"/>
                  </a:schemeClr>
                </a:solidFill>
              </a:rPr>
              <a:t>Allocating risks/burdens</a:t>
            </a:r>
          </a:p>
          <a:p>
            <a:pPr lvl="2"/>
            <a:r>
              <a:rPr lang="en-US" dirty="0">
                <a:solidFill>
                  <a:schemeClr val="bg1">
                    <a:lumMod val="75000"/>
                  </a:schemeClr>
                </a:solidFill>
              </a:rPr>
              <a:t>Fair division of labor</a:t>
            </a:r>
          </a:p>
          <a:p>
            <a:pPr lvl="2"/>
            <a:r>
              <a:rPr lang="en-US" dirty="0">
                <a:solidFill>
                  <a:schemeClr val="bg1">
                    <a:lumMod val="75000"/>
                  </a:schemeClr>
                </a:solidFill>
              </a:rPr>
              <a:t>Personal circumstances</a:t>
            </a:r>
          </a:p>
          <a:p>
            <a:r>
              <a:rPr lang="en-US" dirty="0">
                <a:solidFill>
                  <a:schemeClr val="bg1">
                    <a:lumMod val="75000"/>
                  </a:schemeClr>
                </a:solidFill>
              </a:rPr>
              <a:t>Moral distress &amp; moral panic</a:t>
            </a:r>
          </a:p>
          <a:p>
            <a:pPr lvl="1"/>
            <a:r>
              <a:rPr lang="en-US" dirty="0">
                <a:solidFill>
                  <a:schemeClr val="bg1">
                    <a:lumMod val="75000"/>
                  </a:schemeClr>
                </a:solidFill>
              </a:rPr>
              <a:t>Role of social media</a:t>
            </a:r>
          </a:p>
          <a:p>
            <a:r>
              <a:rPr lang="en-US" dirty="0">
                <a:solidFill>
                  <a:schemeClr val="bg1">
                    <a:lumMod val="75000"/>
                  </a:schemeClr>
                </a:solidFill>
              </a:rPr>
              <a:t>Stigma and racial bias</a:t>
            </a:r>
          </a:p>
          <a:p>
            <a:r>
              <a:rPr lang="en-US" dirty="0">
                <a:solidFill>
                  <a:schemeClr val="bg1">
                    <a:lumMod val="75000"/>
                  </a:schemeClr>
                </a:solidFill>
              </a:rPr>
              <a:t>Individual care vs. public health priorities</a:t>
            </a:r>
          </a:p>
          <a:p>
            <a:endParaRPr lang="en-US" dirty="0"/>
          </a:p>
          <a:p>
            <a:endParaRPr lang="en-US" dirty="0"/>
          </a:p>
        </p:txBody>
      </p:sp>
      <p:sp>
        <p:nvSpPr>
          <p:cNvPr id="9" name="Text Placeholder 8">
            <a:extLst>
              <a:ext uri="{FF2B5EF4-FFF2-40B4-BE49-F238E27FC236}">
                <a16:creationId xmlns:a16="http://schemas.microsoft.com/office/drawing/2014/main" id="{BBC0B9F1-17C4-468B-9E21-AE2CB92529CA}"/>
              </a:ext>
            </a:extLst>
          </p:cNvPr>
          <p:cNvSpPr>
            <a:spLocks noGrp="1"/>
          </p:cNvSpPr>
          <p:nvPr>
            <p:ph type="body" sz="quarter" idx="3"/>
          </p:nvPr>
        </p:nvSpPr>
        <p:spPr>
          <a:xfrm>
            <a:off x="4629150" y="1269207"/>
            <a:ext cx="3887391" cy="823912"/>
          </a:xfrm>
        </p:spPr>
        <p:txBody>
          <a:bodyPr>
            <a:normAutofit/>
          </a:bodyPr>
          <a:lstStyle/>
          <a:p>
            <a:r>
              <a:rPr lang="en-US" sz="2400" dirty="0"/>
              <a:t>For Practice</a:t>
            </a:r>
          </a:p>
        </p:txBody>
      </p:sp>
      <p:sp>
        <p:nvSpPr>
          <p:cNvPr id="7" name="Content Placeholder 6">
            <a:extLst>
              <a:ext uri="{FF2B5EF4-FFF2-40B4-BE49-F238E27FC236}">
                <a16:creationId xmlns:a16="http://schemas.microsoft.com/office/drawing/2014/main" id="{90FDF3FC-2B8E-4D92-AEE2-DB5DB310ED92}"/>
              </a:ext>
            </a:extLst>
          </p:cNvPr>
          <p:cNvSpPr>
            <a:spLocks noGrp="1"/>
          </p:cNvSpPr>
          <p:nvPr>
            <p:ph sz="quarter" idx="4"/>
          </p:nvPr>
        </p:nvSpPr>
        <p:spPr>
          <a:xfrm>
            <a:off x="4629150" y="2505075"/>
            <a:ext cx="4087630" cy="3684588"/>
          </a:xfrm>
        </p:spPr>
        <p:txBody>
          <a:bodyPr>
            <a:normAutofit fontScale="92500" lnSpcReduction="10000"/>
          </a:bodyPr>
          <a:lstStyle/>
          <a:p>
            <a:r>
              <a:rPr lang="en-US" dirty="0"/>
              <a:t>Essential vs. nonessential care</a:t>
            </a:r>
          </a:p>
          <a:p>
            <a:pPr lvl="1"/>
            <a:r>
              <a:rPr lang="en-US" dirty="0"/>
              <a:t>Urgent visits vs routine follow up</a:t>
            </a:r>
          </a:p>
          <a:p>
            <a:pPr lvl="1"/>
            <a:r>
              <a:rPr lang="en-US" dirty="0"/>
              <a:t>Who decides?</a:t>
            </a:r>
          </a:p>
          <a:p>
            <a:pPr lvl="1"/>
            <a:r>
              <a:rPr lang="en-US" dirty="0"/>
              <a:t>Vision vs life-threatening? </a:t>
            </a:r>
          </a:p>
          <a:p>
            <a:r>
              <a:rPr lang="en-US" dirty="0"/>
              <a:t>Telemedicine benefits/limits</a:t>
            </a:r>
          </a:p>
          <a:p>
            <a:r>
              <a:rPr lang="en-US" dirty="0"/>
              <a:t>Health disparities, stigma/bias</a:t>
            </a:r>
          </a:p>
          <a:p>
            <a:pPr lvl="1"/>
            <a:r>
              <a:rPr lang="en-US" dirty="0"/>
              <a:t>Vulnerable populations</a:t>
            </a:r>
          </a:p>
          <a:p>
            <a:r>
              <a:rPr lang="en-US" dirty="0"/>
              <a:t>Resource allocation during scarcity </a:t>
            </a:r>
          </a:p>
          <a:p>
            <a:r>
              <a:rPr lang="en-US" dirty="0"/>
              <a:t>Counseling during uncertainty</a:t>
            </a:r>
          </a:p>
          <a:p>
            <a:endParaRPr lang="en-US" dirty="0"/>
          </a:p>
        </p:txBody>
      </p:sp>
      <p:sp>
        <p:nvSpPr>
          <p:cNvPr id="4" name="Slide Number Placeholder 3"/>
          <p:cNvSpPr>
            <a:spLocks noGrp="1"/>
          </p:cNvSpPr>
          <p:nvPr>
            <p:ph type="sldNum" sz="quarter" idx="12"/>
          </p:nvPr>
        </p:nvSpPr>
        <p:spPr/>
        <p:txBody>
          <a:bodyPr/>
          <a:lstStyle/>
          <a:p>
            <a:fld id="{F689F7C4-3E16-4C8F-A3FE-59E0068FEF80}" type="slidenum">
              <a:rPr lang="en-US" smtClean="0"/>
              <a:t>5</a:t>
            </a:fld>
            <a:endParaRPr lang="en-US" dirty="0"/>
          </a:p>
        </p:txBody>
      </p:sp>
    </p:spTree>
    <p:extLst>
      <p:ext uri="{BB962C8B-B14F-4D97-AF65-F5344CB8AC3E}">
        <p14:creationId xmlns:p14="http://schemas.microsoft.com/office/powerpoint/2010/main" val="1282176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Case Scenarios</a:t>
            </a:r>
          </a:p>
        </p:txBody>
      </p:sp>
      <p:sp>
        <p:nvSpPr>
          <p:cNvPr id="3" name="Subtitle 2"/>
          <p:cNvSpPr>
            <a:spLocks noGrp="1"/>
          </p:cNvSpPr>
          <p:nvPr>
            <p:ph type="subTitle" idx="1"/>
          </p:nvPr>
        </p:nvSpPr>
        <p:spPr/>
        <p:txBody>
          <a:bodyPr/>
          <a:lstStyle/>
          <a:p>
            <a:r>
              <a:rPr lang="en-US" dirty="0"/>
              <a:t>For Practitioners</a:t>
            </a:r>
          </a:p>
        </p:txBody>
      </p:sp>
      <p:sp>
        <p:nvSpPr>
          <p:cNvPr id="4" name="Slide Number Placeholder 3"/>
          <p:cNvSpPr>
            <a:spLocks noGrp="1"/>
          </p:cNvSpPr>
          <p:nvPr>
            <p:ph type="sldNum" sz="quarter" idx="12"/>
          </p:nvPr>
        </p:nvSpPr>
        <p:spPr/>
        <p:txBody>
          <a:bodyPr/>
          <a:lstStyle/>
          <a:p>
            <a:fld id="{F689F7C4-3E16-4C8F-A3FE-59E0068FEF80}" type="slidenum">
              <a:rPr lang="en-US" smtClean="0"/>
              <a:t>6</a:t>
            </a:fld>
            <a:endParaRPr lang="en-US" dirty="0"/>
          </a:p>
        </p:txBody>
      </p:sp>
    </p:spTree>
    <p:extLst>
      <p:ext uri="{BB962C8B-B14F-4D97-AF65-F5344CB8AC3E}">
        <p14:creationId xmlns:p14="http://schemas.microsoft.com/office/powerpoint/2010/main" val="3960380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1</a:t>
            </a:r>
          </a:p>
        </p:txBody>
      </p:sp>
      <p:sp>
        <p:nvSpPr>
          <p:cNvPr id="3" name="Content Placeholder 2"/>
          <p:cNvSpPr>
            <a:spLocks noGrp="1"/>
          </p:cNvSpPr>
          <p:nvPr>
            <p:ph idx="1"/>
          </p:nvPr>
        </p:nvSpPr>
        <p:spPr>
          <a:xfrm>
            <a:off x="628650" y="1614611"/>
            <a:ext cx="7886700" cy="4643782"/>
          </a:xfrm>
        </p:spPr>
        <p:txBody>
          <a:bodyPr>
            <a:normAutofit/>
          </a:bodyPr>
          <a:lstStyle/>
          <a:p>
            <a:pPr marL="0" indent="0">
              <a:buNone/>
            </a:pPr>
            <a:r>
              <a:rPr lang="en-US" sz="2800" dirty="0"/>
              <a:t>Resident Z has a rheumatologic disease, currently treated with biologics, and is scheduled to covering ED/Consults at Bayview. He is very concerned about potential exposure to COVID-19 as it represents disproportionate risk to his health compared to non-immunocompromised colleagues, especially in this clinical role where he expects to see patients without regular access to PPE. He requests to be moved to a rotation with minimal in-person patient contact. </a:t>
            </a:r>
          </a:p>
        </p:txBody>
      </p:sp>
      <p:sp>
        <p:nvSpPr>
          <p:cNvPr id="4" name="Slide Number Placeholder 3"/>
          <p:cNvSpPr>
            <a:spLocks noGrp="1"/>
          </p:cNvSpPr>
          <p:nvPr>
            <p:ph type="sldNum" sz="quarter" idx="12"/>
          </p:nvPr>
        </p:nvSpPr>
        <p:spPr/>
        <p:txBody>
          <a:bodyPr/>
          <a:lstStyle/>
          <a:p>
            <a:fld id="{F689F7C4-3E16-4C8F-A3FE-59E0068FEF80}" type="slidenum">
              <a:rPr lang="en-US" smtClean="0"/>
              <a:t>7</a:t>
            </a:fld>
            <a:endParaRPr lang="en-US" dirty="0"/>
          </a:p>
        </p:txBody>
      </p:sp>
    </p:spTree>
    <p:extLst>
      <p:ext uri="{BB962C8B-B14F-4D97-AF65-F5344CB8AC3E}">
        <p14:creationId xmlns:p14="http://schemas.microsoft.com/office/powerpoint/2010/main" val="1712677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70630"/>
            <a:ext cx="7886700" cy="1325563"/>
          </a:xfrm>
        </p:spPr>
        <p:txBody>
          <a:bodyPr/>
          <a:lstStyle/>
          <a:p>
            <a:r>
              <a:rPr lang="en-US" dirty="0"/>
              <a:t>CASE 1.1</a:t>
            </a:r>
          </a:p>
        </p:txBody>
      </p:sp>
      <p:sp>
        <p:nvSpPr>
          <p:cNvPr id="3" name="Content Placeholder 2"/>
          <p:cNvSpPr>
            <a:spLocks noGrp="1"/>
          </p:cNvSpPr>
          <p:nvPr>
            <p:ph idx="1"/>
          </p:nvPr>
        </p:nvSpPr>
        <p:spPr>
          <a:xfrm>
            <a:off x="628650" y="1623403"/>
            <a:ext cx="7886700" cy="4351338"/>
          </a:xfrm>
        </p:spPr>
        <p:txBody>
          <a:bodyPr/>
          <a:lstStyle/>
          <a:p>
            <a:pPr marL="0" indent="0">
              <a:buNone/>
            </a:pPr>
            <a:r>
              <a:rPr lang="en-US" dirty="0"/>
              <a:t>Resident Y returned from parental leave a few weeks ago. Resident X, now on vacation, is called in to cover in place of Resident Y, a resident in the same year, because of concerns of increased risk of spreading COVID 19 to Baby Y and Partner Y. </a:t>
            </a:r>
          </a:p>
          <a:p>
            <a:pPr marL="0" indent="0">
              <a:buNone/>
            </a:pPr>
            <a:endParaRPr lang="en-US" dirty="0"/>
          </a:p>
          <a:p>
            <a:pPr marL="0" indent="0">
              <a:buNone/>
            </a:pPr>
            <a:r>
              <a:rPr lang="en-US" dirty="0"/>
              <a:t>Resident X, just finished multiple busy clinical and surgical blocks back to back, and was at a physical/mental breaking point, only staved off by the promise of the upcoming 2-week break, which is now cancelled.   </a:t>
            </a:r>
          </a:p>
        </p:txBody>
      </p:sp>
      <p:sp>
        <p:nvSpPr>
          <p:cNvPr id="4" name="Slide Number Placeholder 3"/>
          <p:cNvSpPr>
            <a:spLocks noGrp="1"/>
          </p:cNvSpPr>
          <p:nvPr>
            <p:ph type="sldNum" sz="quarter" idx="12"/>
          </p:nvPr>
        </p:nvSpPr>
        <p:spPr/>
        <p:txBody>
          <a:bodyPr/>
          <a:lstStyle/>
          <a:p>
            <a:fld id="{F689F7C4-3E16-4C8F-A3FE-59E0068FEF80}" type="slidenum">
              <a:rPr lang="en-US" smtClean="0"/>
              <a:t>8</a:t>
            </a:fld>
            <a:endParaRPr lang="en-US" dirty="0"/>
          </a:p>
        </p:txBody>
      </p:sp>
    </p:spTree>
    <p:extLst>
      <p:ext uri="{BB962C8B-B14F-4D97-AF65-F5344CB8AC3E}">
        <p14:creationId xmlns:p14="http://schemas.microsoft.com/office/powerpoint/2010/main" val="3519968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2</a:t>
            </a:r>
          </a:p>
        </p:txBody>
      </p:sp>
      <p:sp>
        <p:nvSpPr>
          <p:cNvPr id="3" name="Content Placeholder 2"/>
          <p:cNvSpPr>
            <a:spLocks noGrp="1"/>
          </p:cNvSpPr>
          <p:nvPr>
            <p:ph idx="1"/>
          </p:nvPr>
        </p:nvSpPr>
        <p:spPr>
          <a:xfrm>
            <a:off x="523142" y="1360802"/>
            <a:ext cx="7886700" cy="4351338"/>
          </a:xfrm>
        </p:spPr>
        <p:txBody>
          <a:bodyPr>
            <a:noAutofit/>
          </a:bodyPr>
          <a:lstStyle/>
          <a:p>
            <a:pPr marL="0" indent="0">
              <a:buNone/>
            </a:pPr>
            <a:r>
              <a:rPr lang="en-US" sz="3200" dirty="0"/>
              <a:t>Your Asian attending leads inpatient rounds. When the attending introduces themselves to the patient, the patient looks uncomfortable and the patient’s mother blurts out, “I don’t want my daughter or grandchild exposed to the “Chinese virus!” Please find another doctor to take care of my daughter--there must be people on your team who are lower risk!”</a:t>
            </a:r>
          </a:p>
        </p:txBody>
      </p:sp>
      <p:sp>
        <p:nvSpPr>
          <p:cNvPr id="4" name="Slide Number Placeholder 3"/>
          <p:cNvSpPr>
            <a:spLocks noGrp="1"/>
          </p:cNvSpPr>
          <p:nvPr>
            <p:ph type="sldNum" sz="quarter" idx="12"/>
          </p:nvPr>
        </p:nvSpPr>
        <p:spPr/>
        <p:txBody>
          <a:bodyPr/>
          <a:lstStyle/>
          <a:p>
            <a:fld id="{F689F7C4-3E16-4C8F-A3FE-59E0068FEF80}" type="slidenum">
              <a:rPr lang="en-US" smtClean="0"/>
              <a:t>9</a:t>
            </a:fld>
            <a:endParaRPr lang="en-US" dirty="0"/>
          </a:p>
        </p:txBody>
      </p:sp>
    </p:spTree>
    <p:extLst>
      <p:ext uri="{BB962C8B-B14F-4D97-AF65-F5344CB8AC3E}">
        <p14:creationId xmlns:p14="http://schemas.microsoft.com/office/powerpoint/2010/main" val="2023063025"/>
      </p:ext>
    </p:extLst>
  </p:cSld>
  <p:clrMapOvr>
    <a:masterClrMapping/>
  </p:clrMapOvr>
</p:sld>
</file>

<file path=ppt/theme/theme1.xml><?xml version="1.0" encoding="utf-8"?>
<a:theme xmlns:a="http://schemas.openxmlformats.org/drawingml/2006/main" name="Theme JHM">
  <a:themeElements>
    <a:clrScheme name="Custom 1">
      <a:dk1>
        <a:srgbClr val="002D73"/>
      </a:dk1>
      <a:lt1>
        <a:sysClr val="window" lastClr="FFFFFF"/>
      </a:lt1>
      <a:dk2>
        <a:srgbClr val="002D73"/>
      </a:dk2>
      <a:lt2>
        <a:srgbClr val="E7E6E6"/>
      </a:lt2>
      <a:accent1>
        <a:srgbClr val="6399AE"/>
      </a:accent1>
      <a:accent2>
        <a:srgbClr val="7C7FAB"/>
      </a:accent2>
      <a:accent3>
        <a:srgbClr val="A7BCD6"/>
      </a:accent3>
      <a:accent4>
        <a:srgbClr val="CF4520"/>
      </a:accent4>
      <a:accent5>
        <a:srgbClr val="003D4C"/>
      </a:accent5>
      <a:accent6>
        <a:srgbClr val="FFCC66"/>
      </a:accent6>
      <a:hlink>
        <a:srgbClr val="0563C1"/>
      </a:hlink>
      <a:folHlink>
        <a:srgbClr val="954F72"/>
      </a:folHlink>
    </a:clrScheme>
    <a:fontScheme name="Custom 1">
      <a:majorFont>
        <a:latin typeface="Raleway Medium"/>
        <a:ea typeface=""/>
        <a:cs typeface=""/>
      </a:majorFont>
      <a:minorFont>
        <a:latin typeface="Ralew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 JHM" id="{E8942585-B404-48E5-84F7-81EA7494D1CD}" vid="{4FEDE060-69D9-4C4D-A229-163760F3758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 JHM</Template>
  <TotalTime>4180</TotalTime>
  <Words>948</Words>
  <Application>Microsoft Macintosh PowerPoint</Application>
  <PresentationFormat>On-screen Show (4:3)</PresentationFormat>
  <Paragraphs>146</Paragraphs>
  <Slides>15</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Raleway</vt:lpstr>
      <vt:lpstr>Raleway Medium</vt:lpstr>
      <vt:lpstr>Theme JHM</vt:lpstr>
      <vt:lpstr>PowerPoint Presentation</vt:lpstr>
      <vt:lpstr>Agenda</vt:lpstr>
      <vt:lpstr>Ethical issues</vt:lpstr>
      <vt:lpstr>Ethical issues</vt:lpstr>
      <vt:lpstr>Ethical issues</vt:lpstr>
      <vt:lpstr>Case Scenarios</vt:lpstr>
      <vt:lpstr>CASE 1</vt:lpstr>
      <vt:lpstr>CASE 1.1</vt:lpstr>
      <vt:lpstr>CASE 2</vt:lpstr>
      <vt:lpstr>Case Scenarios</vt:lpstr>
      <vt:lpstr>Case 3</vt:lpstr>
      <vt:lpstr>Case 4</vt:lpstr>
      <vt:lpstr>Case 5</vt:lpstr>
      <vt:lpstr>Ethical issues</vt:lpstr>
      <vt:lpstr>   Questions?   mcolli36@jhmi.edu jcarrese@jhmi.edu </vt:lpstr>
    </vt:vector>
  </TitlesOfParts>
  <Company>Johns Hopkins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Judy Fields</dc:creator>
  <cp:lastModifiedBy>Megan Collins</cp:lastModifiedBy>
  <cp:revision>235</cp:revision>
  <cp:lastPrinted>2019-11-12T16:40:56Z</cp:lastPrinted>
  <dcterms:created xsi:type="dcterms:W3CDTF">2019-05-28T20:06:56Z</dcterms:created>
  <dcterms:modified xsi:type="dcterms:W3CDTF">2020-04-01T10:19:01Z</dcterms:modified>
</cp:coreProperties>
</file>