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2" r:id="rId1"/>
  </p:sldMasterIdLst>
  <p:notesMasterIdLst>
    <p:notesMasterId r:id="rId18"/>
  </p:notesMasterIdLst>
  <p:handoutMasterIdLst>
    <p:handoutMasterId r:id="rId19"/>
  </p:handoutMasterIdLst>
  <p:sldIdLst>
    <p:sldId id="268" r:id="rId2"/>
    <p:sldId id="402" r:id="rId3"/>
    <p:sldId id="430" r:id="rId4"/>
    <p:sldId id="422" r:id="rId5"/>
    <p:sldId id="423" r:id="rId6"/>
    <p:sldId id="420" r:id="rId7"/>
    <p:sldId id="416" r:id="rId8"/>
    <p:sldId id="429" r:id="rId9"/>
    <p:sldId id="412" r:id="rId10"/>
    <p:sldId id="419" r:id="rId11"/>
    <p:sldId id="425" r:id="rId12"/>
    <p:sldId id="428" r:id="rId13"/>
    <p:sldId id="426" r:id="rId14"/>
    <p:sldId id="427" r:id="rId15"/>
    <p:sldId id="421" r:id="rId16"/>
    <p:sldId id="411" r:id="rId17"/>
  </p:sldIdLst>
  <p:sldSz cx="9144000" cy="6858000" type="screen4x3"/>
  <p:notesSz cx="7086600" cy="94281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D73"/>
    <a:srgbClr val="002256"/>
    <a:srgbClr val="97BCC9"/>
    <a:srgbClr val="000000"/>
    <a:srgbClr val="FF0066"/>
    <a:srgbClr val="006699"/>
    <a:srgbClr val="7092BC"/>
    <a:srgbClr val="90B8C6"/>
    <a:srgbClr val="003300"/>
    <a:srgbClr val="03AA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31" autoAdjust="0"/>
    <p:restoredTop sz="89081" autoAdjust="0"/>
  </p:normalViewPr>
  <p:slideViewPr>
    <p:cSldViewPr snapToGrid="0">
      <p:cViewPr varScale="1">
        <p:scale>
          <a:sx n="55" d="100"/>
          <a:sy n="55" d="100"/>
        </p:scale>
        <p:origin x="660" y="3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73045"/>
          </a:xfrm>
          <a:prstGeom prst="rect">
            <a:avLst/>
          </a:prstGeom>
        </p:spPr>
        <p:txBody>
          <a:bodyPr vert="horz" lIns="94366" tIns="47183" rIns="94366" bIns="47183" rtlCol="0"/>
          <a:lstStyle>
            <a:lvl1pPr algn="l">
              <a:defRPr sz="1200"/>
            </a:lvl1pPr>
          </a:lstStyle>
          <a:p>
            <a:endParaRPr lang="en-US"/>
          </a:p>
        </p:txBody>
      </p:sp>
      <p:sp>
        <p:nvSpPr>
          <p:cNvPr id="3" name="Date Placeholder 2"/>
          <p:cNvSpPr>
            <a:spLocks noGrp="1"/>
          </p:cNvSpPr>
          <p:nvPr>
            <p:ph type="dt" sz="quarter" idx="1"/>
          </p:nvPr>
        </p:nvSpPr>
        <p:spPr>
          <a:xfrm>
            <a:off x="4014100" y="0"/>
            <a:ext cx="3070860" cy="473045"/>
          </a:xfrm>
          <a:prstGeom prst="rect">
            <a:avLst/>
          </a:prstGeom>
        </p:spPr>
        <p:txBody>
          <a:bodyPr vert="horz" lIns="94366" tIns="47183" rIns="94366" bIns="47183" rtlCol="0"/>
          <a:lstStyle>
            <a:lvl1pPr algn="r">
              <a:defRPr sz="1200"/>
            </a:lvl1pPr>
          </a:lstStyle>
          <a:p>
            <a:fld id="{47342870-4FE4-4EDF-A550-255FF47649EC}" type="datetimeFigureOut">
              <a:rPr lang="en-US" smtClean="0"/>
              <a:t>4/22/2020</a:t>
            </a:fld>
            <a:endParaRPr lang="en-US"/>
          </a:p>
        </p:txBody>
      </p:sp>
      <p:sp>
        <p:nvSpPr>
          <p:cNvPr id="4" name="Footer Placeholder 3"/>
          <p:cNvSpPr>
            <a:spLocks noGrp="1"/>
          </p:cNvSpPr>
          <p:nvPr>
            <p:ph type="ftr" sz="quarter" idx="2"/>
          </p:nvPr>
        </p:nvSpPr>
        <p:spPr>
          <a:xfrm>
            <a:off x="0" y="8955119"/>
            <a:ext cx="3070860" cy="473044"/>
          </a:xfrm>
          <a:prstGeom prst="rect">
            <a:avLst/>
          </a:prstGeom>
        </p:spPr>
        <p:txBody>
          <a:bodyPr vert="horz" lIns="94366" tIns="47183" rIns="94366" bIns="47183" rtlCol="0" anchor="b"/>
          <a:lstStyle>
            <a:lvl1pPr algn="l">
              <a:defRPr sz="1200"/>
            </a:lvl1pPr>
          </a:lstStyle>
          <a:p>
            <a:endParaRPr lang="en-US"/>
          </a:p>
        </p:txBody>
      </p:sp>
      <p:sp>
        <p:nvSpPr>
          <p:cNvPr id="5" name="Slide Number Placeholder 4"/>
          <p:cNvSpPr>
            <a:spLocks noGrp="1"/>
          </p:cNvSpPr>
          <p:nvPr>
            <p:ph type="sldNum" sz="quarter" idx="3"/>
          </p:nvPr>
        </p:nvSpPr>
        <p:spPr>
          <a:xfrm>
            <a:off x="4014100" y="8955119"/>
            <a:ext cx="3070860" cy="473044"/>
          </a:xfrm>
          <a:prstGeom prst="rect">
            <a:avLst/>
          </a:prstGeom>
        </p:spPr>
        <p:txBody>
          <a:bodyPr vert="horz" lIns="94366" tIns="47183" rIns="94366" bIns="47183" rtlCol="0" anchor="b"/>
          <a:lstStyle>
            <a:lvl1pPr algn="r">
              <a:defRPr sz="1200"/>
            </a:lvl1pPr>
          </a:lstStyle>
          <a:p>
            <a:fld id="{B458A97C-5640-4B18-992D-EBC383B82FAB}" type="slidenum">
              <a:rPr lang="en-US" smtClean="0"/>
              <a:t>‹#›</a:t>
            </a:fld>
            <a:endParaRPr lang="en-US"/>
          </a:p>
        </p:txBody>
      </p:sp>
    </p:spTree>
    <p:extLst>
      <p:ext uri="{BB962C8B-B14F-4D97-AF65-F5344CB8AC3E}">
        <p14:creationId xmlns:p14="http://schemas.microsoft.com/office/powerpoint/2010/main" val="8024794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73045"/>
          </a:xfrm>
          <a:prstGeom prst="rect">
            <a:avLst/>
          </a:prstGeom>
        </p:spPr>
        <p:txBody>
          <a:bodyPr vert="horz" lIns="94366" tIns="47183" rIns="94366" bIns="47183" rtlCol="0"/>
          <a:lstStyle>
            <a:lvl1pPr algn="l">
              <a:defRPr sz="1200"/>
            </a:lvl1pPr>
          </a:lstStyle>
          <a:p>
            <a:endParaRPr lang="en-US" dirty="0"/>
          </a:p>
        </p:txBody>
      </p:sp>
      <p:sp>
        <p:nvSpPr>
          <p:cNvPr id="3" name="Date Placeholder 2"/>
          <p:cNvSpPr>
            <a:spLocks noGrp="1"/>
          </p:cNvSpPr>
          <p:nvPr>
            <p:ph type="dt" idx="1"/>
          </p:nvPr>
        </p:nvSpPr>
        <p:spPr>
          <a:xfrm>
            <a:off x="4014100" y="0"/>
            <a:ext cx="3070860" cy="473045"/>
          </a:xfrm>
          <a:prstGeom prst="rect">
            <a:avLst/>
          </a:prstGeom>
        </p:spPr>
        <p:txBody>
          <a:bodyPr vert="horz" lIns="94366" tIns="47183" rIns="94366" bIns="47183" rtlCol="0"/>
          <a:lstStyle>
            <a:lvl1pPr algn="r">
              <a:defRPr sz="1200"/>
            </a:lvl1pPr>
          </a:lstStyle>
          <a:p>
            <a:fld id="{6EDF684F-585C-4D9D-9019-C6D5CEB68C5B}" type="datetimeFigureOut">
              <a:rPr lang="en-US" smtClean="0"/>
              <a:t>4/22/2020</a:t>
            </a:fld>
            <a:endParaRPr lang="en-US" dirty="0"/>
          </a:p>
        </p:txBody>
      </p:sp>
      <p:sp>
        <p:nvSpPr>
          <p:cNvPr id="4" name="Slide Image Placeholder 3"/>
          <p:cNvSpPr>
            <a:spLocks noGrp="1" noRot="1" noChangeAspect="1"/>
          </p:cNvSpPr>
          <p:nvPr>
            <p:ph type="sldImg" idx="2"/>
          </p:nvPr>
        </p:nvSpPr>
        <p:spPr>
          <a:xfrm>
            <a:off x="1420813" y="1177925"/>
            <a:ext cx="4244975" cy="3182938"/>
          </a:xfrm>
          <a:prstGeom prst="rect">
            <a:avLst/>
          </a:prstGeom>
          <a:noFill/>
          <a:ln w="12700">
            <a:solidFill>
              <a:prstClr val="black"/>
            </a:solidFill>
          </a:ln>
        </p:spPr>
        <p:txBody>
          <a:bodyPr vert="horz" lIns="94366" tIns="47183" rIns="94366" bIns="47183" rtlCol="0" anchor="ctr"/>
          <a:lstStyle/>
          <a:p>
            <a:endParaRPr lang="en-US" dirty="0"/>
          </a:p>
        </p:txBody>
      </p:sp>
      <p:sp>
        <p:nvSpPr>
          <p:cNvPr id="5" name="Notes Placeholder 4"/>
          <p:cNvSpPr>
            <a:spLocks noGrp="1"/>
          </p:cNvSpPr>
          <p:nvPr>
            <p:ph type="body" sz="quarter" idx="3"/>
          </p:nvPr>
        </p:nvSpPr>
        <p:spPr>
          <a:xfrm>
            <a:off x="708660" y="4537304"/>
            <a:ext cx="5669280" cy="3712339"/>
          </a:xfrm>
          <a:prstGeom prst="rect">
            <a:avLst/>
          </a:prstGeom>
        </p:spPr>
        <p:txBody>
          <a:bodyPr vert="horz" lIns="94366" tIns="47183" rIns="94366" bIns="47183"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55119"/>
            <a:ext cx="3070860" cy="473044"/>
          </a:xfrm>
          <a:prstGeom prst="rect">
            <a:avLst/>
          </a:prstGeom>
        </p:spPr>
        <p:txBody>
          <a:bodyPr vert="horz" lIns="94366" tIns="47183" rIns="94366" bIns="47183"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14100" y="8955119"/>
            <a:ext cx="3070860" cy="473044"/>
          </a:xfrm>
          <a:prstGeom prst="rect">
            <a:avLst/>
          </a:prstGeom>
        </p:spPr>
        <p:txBody>
          <a:bodyPr vert="horz" lIns="94366" tIns="47183" rIns="94366" bIns="47183" rtlCol="0" anchor="b"/>
          <a:lstStyle>
            <a:lvl1pPr algn="r">
              <a:defRPr sz="1200"/>
            </a:lvl1pPr>
          </a:lstStyle>
          <a:p>
            <a:fld id="{B8B785C2-CC27-4AE9-93B7-70B7E806D76D}" type="slidenum">
              <a:rPr lang="en-US" smtClean="0"/>
              <a:t>‹#›</a:t>
            </a:fld>
            <a:endParaRPr lang="en-US" dirty="0"/>
          </a:p>
        </p:txBody>
      </p:sp>
    </p:spTree>
    <p:extLst>
      <p:ext uri="{BB962C8B-B14F-4D97-AF65-F5344CB8AC3E}">
        <p14:creationId xmlns:p14="http://schemas.microsoft.com/office/powerpoint/2010/main" val="1584619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a:p>
            <a:r>
              <a:rPr lang="en-US" dirty="0"/>
              <a:t> </a:t>
            </a:r>
          </a:p>
          <a:p>
            <a:r>
              <a:rPr lang="en-US" dirty="0"/>
              <a:t> </a:t>
            </a:r>
          </a:p>
          <a:p>
            <a:r>
              <a:rPr lang="en-US" b="1" dirty="0"/>
              <a:t> Faculty Discussants:</a:t>
            </a:r>
            <a:endParaRPr lang="en-US" dirty="0"/>
          </a:p>
          <a:p>
            <a:r>
              <a:rPr lang="en-US" dirty="0"/>
              <a:t> </a:t>
            </a:r>
          </a:p>
          <a:p>
            <a:r>
              <a:rPr lang="en-US" dirty="0"/>
              <a:t> </a:t>
            </a:r>
          </a:p>
          <a:p>
            <a:r>
              <a:rPr lang="en-US" b="1" dirty="0"/>
              <a:t>Megan Collins, MD, MPH</a:t>
            </a:r>
            <a:endParaRPr lang="en-US" dirty="0"/>
          </a:p>
          <a:p>
            <a:r>
              <a:rPr lang="en-US" dirty="0"/>
              <a:t>Assistant Professor of Ophthalmology</a:t>
            </a:r>
          </a:p>
          <a:p>
            <a:r>
              <a:rPr lang="en-US" dirty="0"/>
              <a:t>Pediatric Ophthalmology and Adult Strabismus, Johns Hopkins Wilmer Eye Institute</a:t>
            </a:r>
          </a:p>
          <a:p>
            <a:r>
              <a:rPr lang="en-US" dirty="0"/>
              <a:t>Associate Faculty, Johns Hopkins Berman Institute of Bioethics</a:t>
            </a:r>
          </a:p>
          <a:p>
            <a:r>
              <a:rPr lang="en-US" dirty="0"/>
              <a:t> </a:t>
            </a:r>
          </a:p>
          <a:p>
            <a:r>
              <a:rPr lang="en-US" dirty="0"/>
              <a:t> </a:t>
            </a:r>
          </a:p>
          <a:p>
            <a:r>
              <a:rPr lang="en-US" b="1" dirty="0"/>
              <a:t>Joseph </a:t>
            </a:r>
            <a:r>
              <a:rPr lang="en-US" b="1" dirty="0" err="1"/>
              <a:t>Carrese</a:t>
            </a:r>
            <a:r>
              <a:rPr lang="en-US" b="1" dirty="0"/>
              <a:t>, MD, MPH, FACP</a:t>
            </a:r>
            <a:endParaRPr lang="en-US" dirty="0"/>
          </a:p>
          <a:p>
            <a:r>
              <a:rPr lang="en-US" dirty="0"/>
              <a:t>Professor of Medicine</a:t>
            </a:r>
          </a:p>
          <a:p>
            <a:r>
              <a:rPr lang="en-US" dirty="0"/>
              <a:t>Department  of Medicine, Johns Hopkins School of Medicine</a:t>
            </a:r>
          </a:p>
          <a:p>
            <a:r>
              <a:rPr lang="en-US" dirty="0"/>
              <a:t>Core Faculty, Johns Hopkins Berman Institute of Bioethics</a:t>
            </a:r>
          </a:p>
          <a:p>
            <a:r>
              <a:rPr lang="en-US" dirty="0"/>
              <a:t> </a:t>
            </a:r>
          </a:p>
          <a:p>
            <a:endParaRPr lang="en-US" dirty="0"/>
          </a:p>
        </p:txBody>
      </p:sp>
      <p:sp>
        <p:nvSpPr>
          <p:cNvPr id="4" name="Slide Number Placeholder 3"/>
          <p:cNvSpPr>
            <a:spLocks noGrp="1"/>
          </p:cNvSpPr>
          <p:nvPr>
            <p:ph type="sldNum" sz="quarter" idx="5"/>
          </p:nvPr>
        </p:nvSpPr>
        <p:spPr/>
        <p:txBody>
          <a:bodyPr/>
          <a:lstStyle/>
          <a:p>
            <a:fld id="{B8B785C2-CC27-4AE9-93B7-70B7E806D76D}" type="slidenum">
              <a:rPr lang="en-US" smtClean="0"/>
              <a:t>1</a:t>
            </a:fld>
            <a:endParaRPr lang="en-US" dirty="0"/>
          </a:p>
        </p:txBody>
      </p:sp>
    </p:spTree>
    <p:extLst>
      <p:ext uri="{BB962C8B-B14F-4D97-AF65-F5344CB8AC3E}">
        <p14:creationId xmlns:p14="http://schemas.microsoft.com/office/powerpoint/2010/main" val="16384101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Update?</a:t>
            </a:r>
          </a:p>
        </p:txBody>
      </p:sp>
      <p:sp>
        <p:nvSpPr>
          <p:cNvPr id="4" name="Slide Number Placeholder 3"/>
          <p:cNvSpPr>
            <a:spLocks noGrp="1"/>
          </p:cNvSpPr>
          <p:nvPr>
            <p:ph type="sldNum" sz="quarter" idx="5"/>
          </p:nvPr>
        </p:nvSpPr>
        <p:spPr/>
        <p:txBody>
          <a:bodyPr/>
          <a:lstStyle/>
          <a:p>
            <a:fld id="{B8B785C2-CC27-4AE9-93B7-70B7E806D76D}" type="slidenum">
              <a:rPr lang="en-US" smtClean="0"/>
              <a:t>15</a:t>
            </a:fld>
            <a:endParaRPr lang="en-US" dirty="0"/>
          </a:p>
        </p:txBody>
      </p:sp>
    </p:spTree>
    <p:extLst>
      <p:ext uri="{BB962C8B-B14F-4D97-AF65-F5344CB8AC3E}">
        <p14:creationId xmlns:p14="http://schemas.microsoft.com/office/powerpoint/2010/main" val="10637713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B785C2-CC27-4AE9-93B7-70B7E806D76D}" type="slidenum">
              <a:rPr lang="en-US" smtClean="0"/>
              <a:t>16</a:t>
            </a:fld>
            <a:endParaRPr lang="en-US" dirty="0"/>
          </a:p>
        </p:txBody>
      </p:sp>
    </p:spTree>
    <p:extLst>
      <p:ext uri="{BB962C8B-B14F-4D97-AF65-F5344CB8AC3E}">
        <p14:creationId xmlns:p14="http://schemas.microsoft.com/office/powerpoint/2010/main" val="417500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B785C2-CC27-4AE9-93B7-70B7E806D76D}" type="slidenum">
              <a:rPr lang="en-US" smtClean="0"/>
              <a:t>4</a:t>
            </a:fld>
            <a:endParaRPr lang="en-US" dirty="0"/>
          </a:p>
        </p:txBody>
      </p:sp>
    </p:spTree>
    <p:extLst>
      <p:ext uri="{BB962C8B-B14F-4D97-AF65-F5344CB8AC3E}">
        <p14:creationId xmlns:p14="http://schemas.microsoft.com/office/powerpoint/2010/main" val="1730855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B785C2-CC27-4AE9-93B7-70B7E806D76D}" type="slidenum">
              <a:rPr lang="en-US" smtClean="0"/>
              <a:t>5</a:t>
            </a:fld>
            <a:endParaRPr lang="en-US" dirty="0"/>
          </a:p>
        </p:txBody>
      </p:sp>
    </p:spTree>
    <p:extLst>
      <p:ext uri="{BB962C8B-B14F-4D97-AF65-F5344CB8AC3E}">
        <p14:creationId xmlns:p14="http://schemas.microsoft.com/office/powerpoint/2010/main" val="31415972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B785C2-CC27-4AE9-93B7-70B7E806D76D}" type="slidenum">
              <a:rPr lang="en-US" smtClean="0"/>
              <a:t>6</a:t>
            </a:fld>
            <a:endParaRPr lang="en-US" dirty="0"/>
          </a:p>
        </p:txBody>
      </p:sp>
    </p:spTree>
    <p:extLst>
      <p:ext uri="{BB962C8B-B14F-4D97-AF65-F5344CB8AC3E}">
        <p14:creationId xmlns:p14="http://schemas.microsoft.com/office/powerpoint/2010/main" val="34591942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Tension: accommodating patient’s request vs. honesty / accuracy</a:t>
            </a:r>
          </a:p>
          <a:p>
            <a:pPr marL="176936" indent="-176936">
              <a:buFontTx/>
              <a:buChar char="-"/>
            </a:pPr>
            <a:r>
              <a:rPr lang="en-US" dirty="0"/>
              <a:t>Outside scope of practice / physician duty to help patient</a:t>
            </a:r>
          </a:p>
          <a:p>
            <a:pPr marL="176936" indent="-176936">
              <a:buFontTx/>
              <a:buChar char="-"/>
            </a:pPr>
            <a:r>
              <a:rPr lang="en-US" dirty="0"/>
              <a:t>Access to health care system</a:t>
            </a:r>
          </a:p>
        </p:txBody>
      </p:sp>
      <p:sp>
        <p:nvSpPr>
          <p:cNvPr id="4" name="Slide Number Placeholder 3"/>
          <p:cNvSpPr>
            <a:spLocks noGrp="1"/>
          </p:cNvSpPr>
          <p:nvPr>
            <p:ph type="sldNum" sz="quarter" idx="5"/>
          </p:nvPr>
        </p:nvSpPr>
        <p:spPr/>
        <p:txBody>
          <a:bodyPr/>
          <a:lstStyle/>
          <a:p>
            <a:fld id="{B8B785C2-CC27-4AE9-93B7-70B7E806D76D}" type="slidenum">
              <a:rPr lang="en-US" smtClean="0"/>
              <a:t>9</a:t>
            </a:fld>
            <a:endParaRPr lang="en-US" dirty="0"/>
          </a:p>
        </p:txBody>
      </p:sp>
    </p:spTree>
    <p:extLst>
      <p:ext uri="{BB962C8B-B14F-4D97-AF65-F5344CB8AC3E}">
        <p14:creationId xmlns:p14="http://schemas.microsoft.com/office/powerpoint/2010/main" val="561567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Why does patient want telemedicine</a:t>
            </a:r>
          </a:p>
          <a:p>
            <a:pPr marL="176936" indent="-176936">
              <a:buFontTx/>
              <a:buChar char="-"/>
            </a:pPr>
            <a:r>
              <a:rPr lang="en-US" dirty="0"/>
              <a:t>Visual impairment – disabilities </a:t>
            </a:r>
          </a:p>
          <a:p>
            <a:pPr marL="176936" indent="-176936">
              <a:buFontTx/>
              <a:buChar char="-"/>
            </a:pPr>
            <a:r>
              <a:rPr lang="en-US" dirty="0"/>
              <a:t>What can you do in the current context – trade off between optimal care and current COVID-19 restrictions</a:t>
            </a:r>
          </a:p>
        </p:txBody>
      </p:sp>
      <p:sp>
        <p:nvSpPr>
          <p:cNvPr id="4" name="Slide Number Placeholder 3"/>
          <p:cNvSpPr>
            <a:spLocks noGrp="1"/>
          </p:cNvSpPr>
          <p:nvPr>
            <p:ph type="sldNum" sz="quarter" idx="5"/>
          </p:nvPr>
        </p:nvSpPr>
        <p:spPr/>
        <p:txBody>
          <a:bodyPr/>
          <a:lstStyle/>
          <a:p>
            <a:fld id="{B8B785C2-CC27-4AE9-93B7-70B7E806D76D}" type="slidenum">
              <a:rPr lang="en-US" smtClean="0"/>
              <a:t>11</a:t>
            </a:fld>
            <a:endParaRPr lang="en-US" dirty="0"/>
          </a:p>
        </p:txBody>
      </p:sp>
    </p:spTree>
    <p:extLst>
      <p:ext uri="{BB962C8B-B14F-4D97-AF65-F5344CB8AC3E}">
        <p14:creationId xmlns:p14="http://schemas.microsoft.com/office/powerpoint/2010/main" val="3324858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6936" indent="-176936">
              <a:buFontTx/>
              <a:buChar char="-"/>
            </a:pPr>
            <a:endParaRPr lang="en-US" dirty="0"/>
          </a:p>
        </p:txBody>
      </p:sp>
      <p:sp>
        <p:nvSpPr>
          <p:cNvPr id="4" name="Slide Number Placeholder 3"/>
          <p:cNvSpPr>
            <a:spLocks noGrp="1"/>
          </p:cNvSpPr>
          <p:nvPr>
            <p:ph type="sldNum" sz="quarter" idx="5"/>
          </p:nvPr>
        </p:nvSpPr>
        <p:spPr/>
        <p:txBody>
          <a:bodyPr/>
          <a:lstStyle/>
          <a:p>
            <a:fld id="{B8B785C2-CC27-4AE9-93B7-70B7E806D76D}" type="slidenum">
              <a:rPr lang="en-US" smtClean="0"/>
              <a:t>12</a:t>
            </a:fld>
            <a:endParaRPr lang="en-US" dirty="0"/>
          </a:p>
        </p:txBody>
      </p:sp>
    </p:spTree>
    <p:extLst>
      <p:ext uri="{BB962C8B-B14F-4D97-AF65-F5344CB8AC3E}">
        <p14:creationId xmlns:p14="http://schemas.microsoft.com/office/powerpoint/2010/main" val="38717682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B785C2-CC27-4AE9-93B7-70B7E806D76D}" type="slidenum">
              <a:rPr lang="en-US" smtClean="0"/>
              <a:t>13</a:t>
            </a:fld>
            <a:endParaRPr lang="en-US" dirty="0"/>
          </a:p>
        </p:txBody>
      </p:sp>
    </p:spTree>
    <p:extLst>
      <p:ext uri="{BB962C8B-B14F-4D97-AF65-F5344CB8AC3E}">
        <p14:creationId xmlns:p14="http://schemas.microsoft.com/office/powerpoint/2010/main" val="7390099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B785C2-CC27-4AE9-93B7-70B7E806D76D}" type="slidenum">
              <a:rPr lang="en-US" smtClean="0"/>
              <a:t>14</a:t>
            </a:fld>
            <a:endParaRPr lang="en-US" dirty="0"/>
          </a:p>
        </p:txBody>
      </p:sp>
    </p:spTree>
    <p:extLst>
      <p:ext uri="{BB962C8B-B14F-4D97-AF65-F5344CB8AC3E}">
        <p14:creationId xmlns:p14="http://schemas.microsoft.com/office/powerpoint/2010/main" val="22678755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89F7C4-3E16-4C8F-A3FE-59E0068FEF80}" type="slidenum">
              <a:rPr lang="en-US" smtClean="0"/>
              <a:t>‹#›</a:t>
            </a:fld>
            <a:endParaRPr lang="en-US" dirty="0"/>
          </a:p>
        </p:txBody>
      </p:sp>
    </p:spTree>
    <p:extLst>
      <p:ext uri="{BB962C8B-B14F-4D97-AF65-F5344CB8AC3E}">
        <p14:creationId xmlns:p14="http://schemas.microsoft.com/office/powerpoint/2010/main" val="1597931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89F7C4-3E16-4C8F-A3FE-59E0068FEF80}" type="slidenum">
              <a:rPr lang="en-US" smtClean="0"/>
              <a:t>‹#›</a:t>
            </a:fld>
            <a:endParaRPr lang="en-US" dirty="0"/>
          </a:p>
        </p:txBody>
      </p:sp>
    </p:spTree>
    <p:extLst>
      <p:ext uri="{BB962C8B-B14F-4D97-AF65-F5344CB8AC3E}">
        <p14:creationId xmlns:p14="http://schemas.microsoft.com/office/powerpoint/2010/main" val="3305191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89F7C4-3E16-4C8F-A3FE-59E0068FEF80}" type="slidenum">
              <a:rPr lang="en-US" smtClean="0"/>
              <a:t>‹#›</a:t>
            </a:fld>
            <a:endParaRPr lang="en-US" dirty="0"/>
          </a:p>
        </p:txBody>
      </p:sp>
    </p:spTree>
    <p:extLst>
      <p:ext uri="{BB962C8B-B14F-4D97-AF65-F5344CB8AC3E}">
        <p14:creationId xmlns:p14="http://schemas.microsoft.com/office/powerpoint/2010/main" val="2234485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89F7C4-3E16-4C8F-A3FE-59E0068FEF80}" type="slidenum">
              <a:rPr lang="en-US" smtClean="0"/>
              <a:t>‹#›</a:t>
            </a:fld>
            <a:endParaRPr lang="en-US" dirty="0"/>
          </a:p>
        </p:txBody>
      </p:sp>
    </p:spTree>
    <p:extLst>
      <p:ext uri="{BB962C8B-B14F-4D97-AF65-F5344CB8AC3E}">
        <p14:creationId xmlns:p14="http://schemas.microsoft.com/office/powerpoint/2010/main" val="4131796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89F7C4-3E16-4C8F-A3FE-59E0068FEF80}" type="slidenum">
              <a:rPr lang="en-US" smtClean="0"/>
              <a:t>‹#›</a:t>
            </a:fld>
            <a:endParaRPr lang="en-US" dirty="0"/>
          </a:p>
        </p:txBody>
      </p:sp>
    </p:spTree>
    <p:extLst>
      <p:ext uri="{BB962C8B-B14F-4D97-AF65-F5344CB8AC3E}">
        <p14:creationId xmlns:p14="http://schemas.microsoft.com/office/powerpoint/2010/main" val="945111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689F7C4-3E16-4C8F-A3FE-59E0068FEF80}" type="slidenum">
              <a:rPr lang="en-US" smtClean="0"/>
              <a:t>‹#›</a:t>
            </a:fld>
            <a:endParaRPr lang="en-US" dirty="0"/>
          </a:p>
        </p:txBody>
      </p:sp>
    </p:spTree>
    <p:extLst>
      <p:ext uri="{BB962C8B-B14F-4D97-AF65-F5344CB8AC3E}">
        <p14:creationId xmlns:p14="http://schemas.microsoft.com/office/powerpoint/2010/main" val="3054253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689F7C4-3E16-4C8F-A3FE-59E0068FEF80}" type="slidenum">
              <a:rPr lang="en-US" smtClean="0"/>
              <a:t>‹#›</a:t>
            </a:fld>
            <a:endParaRPr lang="en-US" dirty="0"/>
          </a:p>
        </p:txBody>
      </p:sp>
    </p:spTree>
    <p:extLst>
      <p:ext uri="{BB962C8B-B14F-4D97-AF65-F5344CB8AC3E}">
        <p14:creationId xmlns:p14="http://schemas.microsoft.com/office/powerpoint/2010/main" val="1921993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8503065" y="6392254"/>
            <a:ext cx="379754" cy="320676"/>
          </a:xfrm>
        </p:spPr>
        <p:txBody>
          <a:bodyPr/>
          <a:lstStyle/>
          <a:p>
            <a:fld id="{F689F7C4-3E16-4C8F-A3FE-59E0068FEF80}" type="slidenum">
              <a:rPr lang="en-US" smtClean="0"/>
              <a:t>‹#›</a:t>
            </a:fld>
            <a:endParaRPr lang="en-US" dirty="0"/>
          </a:p>
        </p:txBody>
      </p:sp>
      <p:sp>
        <p:nvSpPr>
          <p:cNvPr id="6" name="Rectangle 5"/>
          <p:cNvSpPr/>
          <p:nvPr userDrawn="1"/>
        </p:nvSpPr>
        <p:spPr>
          <a:xfrm>
            <a:off x="0" y="6712930"/>
            <a:ext cx="9144000" cy="145070"/>
          </a:xfrm>
          <a:prstGeom prst="rect">
            <a:avLst/>
          </a:prstGeom>
          <a:solidFill>
            <a:srgbClr val="034B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5952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a:alphaModFix amt="20000"/>
            <a:lum/>
          </a:blip>
          <a:srcRect/>
          <a:stretch>
            <a:fillRect/>
          </a:stretch>
        </a:blip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443245" y="6347805"/>
            <a:ext cx="516486" cy="365125"/>
          </a:xfrm>
        </p:spPr>
        <p:txBody>
          <a:bodyPr/>
          <a:lstStyle>
            <a:lvl1pPr algn="ctr">
              <a:defRPr>
                <a:latin typeface="Calibri" panose="020F0502020204030204" pitchFamily="34" charset="0"/>
                <a:cs typeface="Calibri" panose="020F0502020204030204" pitchFamily="34" charset="0"/>
              </a:defRPr>
            </a:lvl1pPr>
          </a:lstStyle>
          <a:p>
            <a:fld id="{9E4F081B-1D7F-4D18-9150-F80CB472C0B9}" type="slidenum">
              <a:rPr lang="en-US" smtClean="0"/>
              <a:pPr/>
              <a:t>‹#›</a:t>
            </a:fld>
            <a:endParaRPr lang="en-US" dirty="0"/>
          </a:p>
        </p:txBody>
      </p:sp>
      <p:sp>
        <p:nvSpPr>
          <p:cNvPr id="5" name="Rectangle 4"/>
          <p:cNvSpPr/>
          <p:nvPr userDrawn="1"/>
        </p:nvSpPr>
        <p:spPr>
          <a:xfrm>
            <a:off x="0" y="6712930"/>
            <a:ext cx="9144000" cy="145070"/>
          </a:xfrm>
          <a:prstGeom prst="rect">
            <a:avLst/>
          </a:prstGeom>
          <a:solidFill>
            <a:srgbClr val="034B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02291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689F7C4-3E16-4C8F-A3FE-59E0068FEF80}" type="slidenum">
              <a:rPr lang="en-US" smtClean="0"/>
              <a:t>‹#›</a:t>
            </a:fld>
            <a:endParaRPr lang="en-US" dirty="0"/>
          </a:p>
        </p:txBody>
      </p:sp>
    </p:spTree>
    <p:extLst>
      <p:ext uri="{BB962C8B-B14F-4D97-AF65-F5344CB8AC3E}">
        <p14:creationId xmlns:p14="http://schemas.microsoft.com/office/powerpoint/2010/main" val="2586164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689F7C4-3E16-4C8F-A3FE-59E0068FEF80}" type="slidenum">
              <a:rPr lang="en-US" smtClean="0"/>
              <a:t>‹#›</a:t>
            </a:fld>
            <a:endParaRPr lang="en-US" dirty="0"/>
          </a:p>
        </p:txBody>
      </p:sp>
    </p:spTree>
    <p:extLst>
      <p:ext uri="{BB962C8B-B14F-4D97-AF65-F5344CB8AC3E}">
        <p14:creationId xmlns:p14="http://schemas.microsoft.com/office/powerpoint/2010/main" val="1261729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689F7C4-3E16-4C8F-A3FE-59E0068FEF80}" type="slidenum">
              <a:rPr lang="en-US" smtClean="0"/>
              <a:t>‹#›</a:t>
            </a:fld>
            <a:endParaRPr lang="en-US" dirty="0"/>
          </a:p>
        </p:txBody>
      </p:sp>
      <p:sp>
        <p:nvSpPr>
          <p:cNvPr id="7" name="Isosceles Triangle 6"/>
          <p:cNvSpPr/>
          <p:nvPr/>
        </p:nvSpPr>
        <p:spPr>
          <a:xfrm rot="5400000">
            <a:off x="4124441" y="-4135455"/>
            <a:ext cx="804231" cy="9075149"/>
          </a:xfrm>
          <a:prstGeom prst="triangle">
            <a:avLst>
              <a:gd name="adj" fmla="val 0"/>
            </a:avLst>
          </a:prstGeom>
          <a:solidFill>
            <a:schemeClr val="tx1">
              <a:alpha val="5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8" name="Isosceles Triangle 7"/>
          <p:cNvSpPr/>
          <p:nvPr/>
        </p:nvSpPr>
        <p:spPr>
          <a:xfrm rot="5400000">
            <a:off x="2195411" y="-2210452"/>
            <a:ext cx="927564" cy="5340430"/>
          </a:xfrm>
          <a:prstGeom prst="triangle">
            <a:avLst>
              <a:gd name="adj" fmla="val 0"/>
            </a:avLst>
          </a:prstGeom>
          <a:solidFill>
            <a:schemeClr val="tx1">
              <a:alpha val="5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9" name="Picture 8"/>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85737" y="131746"/>
            <a:ext cx="1759649" cy="499191"/>
          </a:xfrm>
          <a:prstGeom prst="rect">
            <a:avLst/>
          </a:prstGeom>
          <a:ln>
            <a:noFill/>
          </a:ln>
        </p:spPr>
      </p:pic>
      <p:sp>
        <p:nvSpPr>
          <p:cNvPr id="10" name="Isosceles Triangle 9"/>
          <p:cNvSpPr/>
          <p:nvPr/>
        </p:nvSpPr>
        <p:spPr>
          <a:xfrm rot="16200000">
            <a:off x="5776860" y="-2736205"/>
            <a:ext cx="630937" cy="6103346"/>
          </a:xfrm>
          <a:prstGeom prst="triangle">
            <a:avLst>
              <a:gd name="adj" fmla="val 100000"/>
            </a:avLst>
          </a:prstGeom>
          <a:solidFill>
            <a:schemeClr val="tx1">
              <a:alpha val="5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Tree>
    <p:extLst>
      <p:ext uri="{BB962C8B-B14F-4D97-AF65-F5344CB8AC3E}">
        <p14:creationId xmlns:p14="http://schemas.microsoft.com/office/powerpoint/2010/main" val="23727252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mailto:jcarrese@jhmi.edu"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0000"/>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1339593"/>
            <a:ext cx="9144000" cy="6001643"/>
          </a:xfrm>
          <a:prstGeom prst="rect">
            <a:avLst/>
          </a:prstGeom>
        </p:spPr>
        <p:txBody>
          <a:bodyPr wrap="square">
            <a:spAutoFit/>
            <a:scene3d>
              <a:camera prst="orthographicFront"/>
              <a:lightRig rig="threePt" dir="t"/>
            </a:scene3d>
            <a:sp3d extrusionH="57150">
              <a:bevelT w="38100" h="38100"/>
            </a:sp3d>
          </a:bodyPr>
          <a:lstStyle/>
          <a:p>
            <a:pPr lvl="0" algn="ctr"/>
            <a:endParaRPr lang="en-US" sz="3600" dirty="0" smtClean="0"/>
          </a:p>
          <a:p>
            <a:pPr lvl="0" algn="ctr"/>
            <a:r>
              <a:rPr lang="en-US" sz="3600" dirty="0" smtClean="0"/>
              <a:t>Ethics </a:t>
            </a:r>
            <a:r>
              <a:rPr lang="en-US" sz="3600" dirty="0"/>
              <a:t>for Lunch </a:t>
            </a:r>
            <a:r>
              <a:rPr lang="en-US" sz="3600" dirty="0" smtClean="0"/>
              <a:t>4/22/20 </a:t>
            </a:r>
          </a:p>
          <a:p>
            <a:pPr lvl="0" algn="ctr"/>
            <a:r>
              <a:rPr lang="en-US" sz="3600" dirty="0" smtClean="0"/>
              <a:t>JHBMC</a:t>
            </a:r>
          </a:p>
          <a:p>
            <a:pPr lvl="0" algn="ctr"/>
            <a:endParaRPr lang="en-US" b="1" dirty="0"/>
          </a:p>
          <a:p>
            <a:pPr lvl="0" algn="ctr"/>
            <a:r>
              <a:rPr lang="en-US" sz="3600" b="1" dirty="0" smtClean="0"/>
              <a:t>Covid-19 </a:t>
            </a:r>
            <a:r>
              <a:rPr lang="en-US" sz="3600" b="1" dirty="0"/>
              <a:t>ethics issues, version </a:t>
            </a:r>
            <a:r>
              <a:rPr lang="en-US" sz="3600" b="1" dirty="0" smtClean="0"/>
              <a:t>2.0</a:t>
            </a:r>
            <a:endParaRPr lang="en-US" sz="3600" dirty="0"/>
          </a:p>
          <a:p>
            <a:pPr algn="ctr"/>
            <a:endParaRPr lang="en-US" sz="3200" dirty="0"/>
          </a:p>
          <a:p>
            <a:pPr algn="ctr"/>
            <a:r>
              <a:rPr lang="en-US" sz="3200" b="1" dirty="0"/>
              <a:t>Joseph </a:t>
            </a:r>
            <a:r>
              <a:rPr lang="en-US" sz="3200" b="1" dirty="0" err="1"/>
              <a:t>Carrese</a:t>
            </a:r>
            <a:r>
              <a:rPr lang="en-US" sz="3200" b="1" dirty="0"/>
              <a:t>, MD, MPH, FACP</a:t>
            </a:r>
            <a:endParaRPr lang="en-US" sz="3200" dirty="0"/>
          </a:p>
          <a:p>
            <a:pPr algn="ctr"/>
            <a:r>
              <a:rPr lang="en-US" sz="2600" dirty="0"/>
              <a:t>Professor of </a:t>
            </a:r>
            <a:r>
              <a:rPr lang="en-US" sz="2600" dirty="0" smtClean="0"/>
              <a:t>Medicine</a:t>
            </a:r>
            <a:endParaRPr lang="en-US" sz="2600" dirty="0"/>
          </a:p>
          <a:p>
            <a:pPr algn="ctr"/>
            <a:r>
              <a:rPr lang="en-US" sz="2600" dirty="0" smtClean="0"/>
              <a:t>Chair, JHBMC Ethics Committee</a:t>
            </a:r>
            <a:endParaRPr lang="en-US" sz="2600" dirty="0"/>
          </a:p>
          <a:p>
            <a:pPr algn="ctr"/>
            <a:r>
              <a:rPr lang="en-US" sz="2600" dirty="0"/>
              <a:t>Core Faculty, Johns Hopkins Berman Institute of Bioethics</a:t>
            </a:r>
          </a:p>
          <a:p>
            <a:pPr algn="ctr"/>
            <a:r>
              <a:rPr lang="en-US" sz="4000" dirty="0"/>
              <a:t> </a:t>
            </a:r>
          </a:p>
          <a:p>
            <a:pPr lvl="0" algn="ctr"/>
            <a:endParaRPr lang="en-US" sz="4000" b="1" dirty="0">
              <a:solidFill>
                <a:srgbClr val="035293"/>
              </a:solidFill>
              <a:effectLst>
                <a:outerShdw blurRad="50800" dist="38100" dir="2700000" algn="tl" rotWithShape="0">
                  <a:prstClr val="black">
                    <a:alpha val="40000"/>
                  </a:prstClr>
                </a:outerShdw>
              </a:effectLst>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fld id="{F689F7C4-3E16-4C8F-A3FE-59E0068FEF80}" type="slidenum">
              <a:rPr lang="en-US" smtClean="0"/>
              <a:t>1</a:t>
            </a:fld>
            <a:endParaRPr lang="en-US" dirty="0"/>
          </a:p>
        </p:txBody>
      </p:sp>
    </p:spTree>
    <p:extLst>
      <p:ext uri="{BB962C8B-B14F-4D97-AF65-F5344CB8AC3E}">
        <p14:creationId xmlns:p14="http://schemas.microsoft.com/office/powerpoint/2010/main" val="27055454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56145"/>
            <a:ext cx="6858000" cy="2387600"/>
          </a:xfrm>
        </p:spPr>
        <p:txBody>
          <a:bodyPr/>
          <a:lstStyle/>
          <a:p>
            <a:r>
              <a:rPr lang="en-US" dirty="0"/>
              <a:t>Case Scenarios</a:t>
            </a:r>
          </a:p>
        </p:txBody>
      </p:sp>
      <p:sp>
        <p:nvSpPr>
          <p:cNvPr id="3" name="Subtitle 2"/>
          <p:cNvSpPr>
            <a:spLocks noGrp="1"/>
          </p:cNvSpPr>
          <p:nvPr>
            <p:ph type="subTitle" idx="1"/>
          </p:nvPr>
        </p:nvSpPr>
        <p:spPr>
          <a:xfrm>
            <a:off x="1143000" y="3451567"/>
            <a:ext cx="6858000" cy="1655762"/>
          </a:xfrm>
        </p:spPr>
        <p:txBody>
          <a:bodyPr>
            <a:normAutofit/>
          </a:bodyPr>
          <a:lstStyle/>
          <a:p>
            <a:r>
              <a:rPr lang="en-US" sz="3200" dirty="0"/>
              <a:t>For Practice</a:t>
            </a:r>
          </a:p>
        </p:txBody>
      </p:sp>
      <p:sp>
        <p:nvSpPr>
          <p:cNvPr id="4" name="Slide Number Placeholder 3"/>
          <p:cNvSpPr>
            <a:spLocks noGrp="1"/>
          </p:cNvSpPr>
          <p:nvPr>
            <p:ph type="sldNum" sz="quarter" idx="12"/>
          </p:nvPr>
        </p:nvSpPr>
        <p:spPr/>
        <p:txBody>
          <a:bodyPr/>
          <a:lstStyle/>
          <a:p>
            <a:fld id="{F689F7C4-3E16-4C8F-A3FE-59E0068FEF80}" type="slidenum">
              <a:rPr lang="en-US" smtClean="0"/>
              <a:t>10</a:t>
            </a:fld>
            <a:endParaRPr lang="en-US" dirty="0"/>
          </a:p>
        </p:txBody>
      </p:sp>
    </p:spTree>
    <p:extLst>
      <p:ext uri="{BB962C8B-B14F-4D97-AF65-F5344CB8AC3E}">
        <p14:creationId xmlns:p14="http://schemas.microsoft.com/office/powerpoint/2010/main" val="42151178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635BD-3E44-A547-A29D-6C9E64AC9153}"/>
              </a:ext>
            </a:extLst>
          </p:cNvPr>
          <p:cNvSpPr>
            <a:spLocks noGrp="1"/>
          </p:cNvSpPr>
          <p:nvPr>
            <p:ph type="title"/>
          </p:nvPr>
        </p:nvSpPr>
        <p:spPr>
          <a:xfrm>
            <a:off x="628650" y="608194"/>
            <a:ext cx="7886700" cy="1325563"/>
          </a:xfrm>
        </p:spPr>
        <p:txBody>
          <a:bodyPr/>
          <a:lstStyle/>
          <a:p>
            <a:r>
              <a:rPr lang="en-US" dirty="0"/>
              <a:t>CASE 3</a:t>
            </a:r>
          </a:p>
        </p:txBody>
      </p:sp>
      <p:sp>
        <p:nvSpPr>
          <p:cNvPr id="3" name="Content Placeholder 2">
            <a:extLst>
              <a:ext uri="{FF2B5EF4-FFF2-40B4-BE49-F238E27FC236}">
                <a16:creationId xmlns:a16="http://schemas.microsoft.com/office/drawing/2014/main" id="{8B205CD3-7EDA-B740-9207-C1074AA9EB10}"/>
              </a:ext>
            </a:extLst>
          </p:cNvPr>
          <p:cNvSpPr>
            <a:spLocks noGrp="1"/>
          </p:cNvSpPr>
          <p:nvPr>
            <p:ph idx="1"/>
          </p:nvPr>
        </p:nvSpPr>
        <p:spPr/>
        <p:txBody>
          <a:bodyPr>
            <a:normAutofit/>
          </a:bodyPr>
          <a:lstStyle/>
          <a:p>
            <a:pPr marL="0" indent="0">
              <a:buNone/>
            </a:pPr>
            <a:r>
              <a:rPr lang="en-US" sz="2800" dirty="0" smtClean="0"/>
              <a:t>You are the PCP for a 62 </a:t>
            </a:r>
            <a:r>
              <a:rPr lang="en-US" sz="2800" dirty="0" err="1" smtClean="0"/>
              <a:t>y.o</a:t>
            </a:r>
            <a:r>
              <a:rPr lang="en-US" sz="2800" dirty="0" smtClean="0"/>
              <a:t>. male with a remote history of kidney stones who contacts you to report the abrupt onset of very intense left flank pain, consistent with his only other episode of kidney stones 10 years ago. What should be done? What do you advise? What are the key considerations/tradeoffs?</a:t>
            </a:r>
            <a:endParaRPr lang="en-US" sz="2800" dirty="0"/>
          </a:p>
        </p:txBody>
      </p:sp>
      <p:sp>
        <p:nvSpPr>
          <p:cNvPr id="4" name="Slide Number Placeholder 3">
            <a:extLst>
              <a:ext uri="{FF2B5EF4-FFF2-40B4-BE49-F238E27FC236}">
                <a16:creationId xmlns:a16="http://schemas.microsoft.com/office/drawing/2014/main" id="{8F8E99EE-ED4D-3E46-972C-A5CC6D94845A}"/>
              </a:ext>
            </a:extLst>
          </p:cNvPr>
          <p:cNvSpPr>
            <a:spLocks noGrp="1"/>
          </p:cNvSpPr>
          <p:nvPr>
            <p:ph type="sldNum" sz="quarter" idx="12"/>
          </p:nvPr>
        </p:nvSpPr>
        <p:spPr/>
        <p:txBody>
          <a:bodyPr/>
          <a:lstStyle/>
          <a:p>
            <a:fld id="{F689F7C4-3E16-4C8F-A3FE-59E0068FEF80}" type="slidenum">
              <a:rPr lang="en-US" smtClean="0"/>
              <a:t>11</a:t>
            </a:fld>
            <a:endParaRPr lang="en-US" dirty="0"/>
          </a:p>
        </p:txBody>
      </p:sp>
    </p:spTree>
    <p:extLst>
      <p:ext uri="{BB962C8B-B14F-4D97-AF65-F5344CB8AC3E}">
        <p14:creationId xmlns:p14="http://schemas.microsoft.com/office/powerpoint/2010/main" val="13088163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DE940-8D12-CE42-B2BB-48A61B07F7B2}"/>
              </a:ext>
            </a:extLst>
          </p:cNvPr>
          <p:cNvSpPr>
            <a:spLocks noGrp="1"/>
          </p:cNvSpPr>
          <p:nvPr>
            <p:ph type="title"/>
          </p:nvPr>
        </p:nvSpPr>
        <p:spPr>
          <a:xfrm>
            <a:off x="628650" y="642919"/>
            <a:ext cx="7886700" cy="1325563"/>
          </a:xfrm>
        </p:spPr>
        <p:txBody>
          <a:bodyPr/>
          <a:lstStyle/>
          <a:p>
            <a:r>
              <a:rPr lang="en-US" dirty="0"/>
              <a:t>CASE 4</a:t>
            </a:r>
          </a:p>
        </p:txBody>
      </p:sp>
      <p:sp>
        <p:nvSpPr>
          <p:cNvPr id="3" name="Content Placeholder 2">
            <a:extLst>
              <a:ext uri="{FF2B5EF4-FFF2-40B4-BE49-F238E27FC236}">
                <a16:creationId xmlns:a16="http://schemas.microsoft.com/office/drawing/2014/main" id="{EEA6F374-F9B8-D44F-A31B-022A570B3DB7}"/>
              </a:ext>
            </a:extLst>
          </p:cNvPr>
          <p:cNvSpPr>
            <a:spLocks noGrp="1"/>
          </p:cNvSpPr>
          <p:nvPr>
            <p:ph idx="1"/>
          </p:nvPr>
        </p:nvSpPr>
        <p:spPr/>
        <p:txBody>
          <a:bodyPr>
            <a:normAutofit lnSpcReduction="10000"/>
          </a:bodyPr>
          <a:lstStyle/>
          <a:p>
            <a:pPr marL="0" indent="0">
              <a:buNone/>
            </a:pPr>
            <a:r>
              <a:rPr lang="en-US" sz="2400" dirty="0"/>
              <a:t>A 18 year old </a:t>
            </a:r>
            <a:r>
              <a:rPr lang="en-US" sz="2400" dirty="0" smtClean="0"/>
              <a:t>male </a:t>
            </a:r>
            <a:r>
              <a:rPr lang="en-US" sz="2400" dirty="0"/>
              <a:t>calls the </a:t>
            </a:r>
            <a:r>
              <a:rPr lang="en-US" sz="2400" dirty="0" smtClean="0"/>
              <a:t>GIM clinic to report intense RLQ pain for the past 24 hours associated with N/V.</a:t>
            </a:r>
            <a:endParaRPr lang="en-US" sz="2400" dirty="0"/>
          </a:p>
          <a:p>
            <a:pPr marL="0" indent="0">
              <a:buNone/>
            </a:pPr>
            <a:r>
              <a:rPr lang="en-US" sz="2400" dirty="0" smtClean="0"/>
              <a:t>The triage nurse is worried about the possibility of appendicitis and negotiates with the patient to come in and be examined in clinic first rather than going directly to the ED. </a:t>
            </a:r>
          </a:p>
          <a:p>
            <a:pPr marL="0" indent="0">
              <a:buNone/>
            </a:pPr>
            <a:r>
              <a:rPr lang="en-US" sz="2400" dirty="0" smtClean="0"/>
              <a:t>The patient is advised he </a:t>
            </a:r>
            <a:r>
              <a:rPr lang="en-US" sz="2400" dirty="0"/>
              <a:t>must wear a mask </a:t>
            </a:r>
            <a:r>
              <a:rPr lang="en-US" sz="2400" dirty="0" smtClean="0"/>
              <a:t>when coming to the clinic per </a:t>
            </a:r>
            <a:r>
              <a:rPr lang="en-US" sz="2400" dirty="0"/>
              <a:t>the </a:t>
            </a:r>
            <a:r>
              <a:rPr lang="en-US" sz="2400" dirty="0" smtClean="0"/>
              <a:t>Governor’s order. The </a:t>
            </a:r>
            <a:r>
              <a:rPr lang="en-US" sz="2400" dirty="0"/>
              <a:t>patient angrily replies, “I am not going to wear a mask! This is all a hoax!”  </a:t>
            </a:r>
          </a:p>
          <a:p>
            <a:pPr marL="0" indent="0">
              <a:buNone/>
            </a:pPr>
            <a:r>
              <a:rPr lang="en-US" sz="2400" dirty="0" smtClean="0"/>
              <a:t>The nurse asks you (= the “</a:t>
            </a:r>
            <a:r>
              <a:rPr lang="en-US" sz="2400" dirty="0"/>
              <a:t>d</a:t>
            </a:r>
            <a:r>
              <a:rPr lang="en-US" sz="2400" dirty="0" smtClean="0"/>
              <a:t>oc of the day”) to call the patient to address this issue. What should you say? How should you approach this situation? </a:t>
            </a:r>
            <a:endParaRPr lang="en-US" sz="2400" dirty="0"/>
          </a:p>
        </p:txBody>
      </p:sp>
      <p:sp>
        <p:nvSpPr>
          <p:cNvPr id="4" name="Slide Number Placeholder 3">
            <a:extLst>
              <a:ext uri="{FF2B5EF4-FFF2-40B4-BE49-F238E27FC236}">
                <a16:creationId xmlns:a16="http://schemas.microsoft.com/office/drawing/2014/main" id="{6AD0476F-8BE0-4A47-871B-0C389D157257}"/>
              </a:ext>
            </a:extLst>
          </p:cNvPr>
          <p:cNvSpPr>
            <a:spLocks noGrp="1"/>
          </p:cNvSpPr>
          <p:nvPr>
            <p:ph type="sldNum" sz="quarter" idx="12"/>
          </p:nvPr>
        </p:nvSpPr>
        <p:spPr/>
        <p:txBody>
          <a:bodyPr/>
          <a:lstStyle/>
          <a:p>
            <a:fld id="{F689F7C4-3E16-4C8F-A3FE-59E0068FEF80}" type="slidenum">
              <a:rPr lang="en-US" smtClean="0"/>
              <a:t>12</a:t>
            </a:fld>
            <a:endParaRPr lang="en-US" dirty="0"/>
          </a:p>
        </p:txBody>
      </p:sp>
    </p:spTree>
    <p:extLst>
      <p:ext uri="{BB962C8B-B14F-4D97-AF65-F5344CB8AC3E}">
        <p14:creationId xmlns:p14="http://schemas.microsoft.com/office/powerpoint/2010/main" val="2317260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9BA5B-C175-1347-A3D6-53A346DE7EE8}"/>
              </a:ext>
            </a:extLst>
          </p:cNvPr>
          <p:cNvSpPr>
            <a:spLocks noGrp="1"/>
          </p:cNvSpPr>
          <p:nvPr>
            <p:ph type="title"/>
          </p:nvPr>
        </p:nvSpPr>
        <p:spPr>
          <a:xfrm>
            <a:off x="628650" y="596620"/>
            <a:ext cx="7886700" cy="1325563"/>
          </a:xfrm>
        </p:spPr>
        <p:txBody>
          <a:bodyPr/>
          <a:lstStyle/>
          <a:p>
            <a:r>
              <a:rPr lang="en-US" dirty="0" smtClean="0"/>
              <a:t/>
            </a:r>
            <a:br>
              <a:rPr lang="en-US" dirty="0" smtClean="0"/>
            </a:br>
            <a:r>
              <a:rPr lang="en-US" dirty="0" smtClean="0"/>
              <a:t>Bonus case:</a:t>
            </a:r>
            <a:endParaRPr lang="en-US" dirty="0"/>
          </a:p>
        </p:txBody>
      </p:sp>
      <p:sp>
        <p:nvSpPr>
          <p:cNvPr id="3" name="Content Placeholder 2">
            <a:extLst>
              <a:ext uri="{FF2B5EF4-FFF2-40B4-BE49-F238E27FC236}">
                <a16:creationId xmlns:a16="http://schemas.microsoft.com/office/drawing/2014/main" id="{0BF34371-1FC8-0F40-A0C4-EA67990E018E}"/>
              </a:ext>
            </a:extLst>
          </p:cNvPr>
          <p:cNvSpPr>
            <a:spLocks noGrp="1"/>
          </p:cNvSpPr>
          <p:nvPr>
            <p:ph idx="1"/>
          </p:nvPr>
        </p:nvSpPr>
        <p:spPr/>
        <p:txBody>
          <a:bodyPr/>
          <a:lstStyle/>
          <a:p>
            <a:pPr marL="0" indent="0">
              <a:buNone/>
            </a:pPr>
            <a:endParaRPr lang="en-US" dirty="0"/>
          </a:p>
          <a:p>
            <a:pPr marL="0" indent="0">
              <a:buNone/>
            </a:pPr>
            <a:r>
              <a:rPr lang="en-US" sz="2800" dirty="0" smtClean="0"/>
              <a:t>What are your thoughts about people who are protesting the “stay at home orders”, who want to “open up” the country and get us back to ‘normal’? Does this matter to you? Why? </a:t>
            </a:r>
            <a:endParaRPr lang="en-US" sz="2800" dirty="0"/>
          </a:p>
        </p:txBody>
      </p:sp>
      <p:sp>
        <p:nvSpPr>
          <p:cNvPr id="4" name="Slide Number Placeholder 3">
            <a:extLst>
              <a:ext uri="{FF2B5EF4-FFF2-40B4-BE49-F238E27FC236}">
                <a16:creationId xmlns:a16="http://schemas.microsoft.com/office/drawing/2014/main" id="{69A51246-29B8-E84C-BCD8-089F6D0FAF51}"/>
              </a:ext>
            </a:extLst>
          </p:cNvPr>
          <p:cNvSpPr>
            <a:spLocks noGrp="1"/>
          </p:cNvSpPr>
          <p:nvPr>
            <p:ph type="sldNum" sz="quarter" idx="12"/>
          </p:nvPr>
        </p:nvSpPr>
        <p:spPr/>
        <p:txBody>
          <a:bodyPr/>
          <a:lstStyle/>
          <a:p>
            <a:fld id="{F689F7C4-3E16-4C8F-A3FE-59E0068FEF80}" type="slidenum">
              <a:rPr lang="en-US" smtClean="0"/>
              <a:t>13</a:t>
            </a:fld>
            <a:endParaRPr lang="en-US" dirty="0"/>
          </a:p>
        </p:txBody>
      </p:sp>
    </p:spTree>
    <p:extLst>
      <p:ext uri="{BB962C8B-B14F-4D97-AF65-F5344CB8AC3E}">
        <p14:creationId xmlns:p14="http://schemas.microsoft.com/office/powerpoint/2010/main" val="16895922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0006F-8AFB-F24F-8E66-10455CAD2695}"/>
              </a:ext>
            </a:extLst>
          </p:cNvPr>
          <p:cNvSpPr>
            <a:spLocks noGrp="1"/>
          </p:cNvSpPr>
          <p:nvPr>
            <p:ph type="title"/>
          </p:nvPr>
        </p:nvSpPr>
        <p:spPr/>
        <p:txBody>
          <a:bodyPr/>
          <a:lstStyle/>
          <a:p>
            <a:r>
              <a:rPr lang="en-US" dirty="0" smtClean="0"/>
              <a:t/>
            </a:r>
            <a:br>
              <a:rPr lang="en-US" dirty="0" smtClean="0"/>
            </a:br>
            <a:r>
              <a:rPr lang="en-US" dirty="0" smtClean="0"/>
              <a:t>Also:</a:t>
            </a:r>
            <a:endParaRPr lang="en-US" dirty="0"/>
          </a:p>
        </p:txBody>
      </p:sp>
      <p:sp>
        <p:nvSpPr>
          <p:cNvPr id="3" name="Content Placeholder 2">
            <a:extLst>
              <a:ext uri="{FF2B5EF4-FFF2-40B4-BE49-F238E27FC236}">
                <a16:creationId xmlns:a16="http://schemas.microsoft.com/office/drawing/2014/main" id="{328AA4AD-C526-494D-AF13-3EFEC726FAE9}"/>
              </a:ext>
            </a:extLst>
          </p:cNvPr>
          <p:cNvSpPr>
            <a:spLocks noGrp="1"/>
          </p:cNvSpPr>
          <p:nvPr>
            <p:ph idx="1"/>
          </p:nvPr>
        </p:nvSpPr>
        <p:spPr>
          <a:xfrm>
            <a:off x="628650" y="1825625"/>
            <a:ext cx="7886700" cy="4351338"/>
          </a:xfrm>
        </p:spPr>
        <p:txBody>
          <a:bodyPr>
            <a:normAutofit/>
          </a:bodyPr>
          <a:lstStyle/>
          <a:p>
            <a:pPr marL="0" indent="0">
              <a:buNone/>
            </a:pPr>
            <a:r>
              <a:rPr lang="en-US" sz="2800" dirty="0"/>
              <a:t>In selecting telehealth vs. clinic evaluation vs. postponement of care, are their unique considerations for different </a:t>
            </a:r>
            <a:r>
              <a:rPr lang="en-US" sz="2800" dirty="0" smtClean="0"/>
              <a:t>patient </a:t>
            </a:r>
            <a:r>
              <a:rPr lang="en-US" sz="2800" dirty="0"/>
              <a:t>populations?</a:t>
            </a:r>
          </a:p>
          <a:p>
            <a:pPr marL="0" indent="0">
              <a:buNone/>
            </a:pPr>
            <a:r>
              <a:rPr lang="en-US" sz="2800" dirty="0" smtClean="0"/>
              <a:t>What </a:t>
            </a:r>
            <a:r>
              <a:rPr lang="en-US" sz="2800" dirty="0"/>
              <a:t>about patients with the following? </a:t>
            </a:r>
          </a:p>
          <a:p>
            <a:pPr lvl="1"/>
            <a:r>
              <a:rPr lang="en-US" sz="2400" dirty="0"/>
              <a:t>Severe medical co-morbidities</a:t>
            </a:r>
          </a:p>
          <a:p>
            <a:pPr lvl="1"/>
            <a:r>
              <a:rPr lang="en-US" sz="2400" dirty="0"/>
              <a:t>No medical co-morbidities</a:t>
            </a:r>
          </a:p>
          <a:p>
            <a:pPr lvl="1"/>
            <a:r>
              <a:rPr lang="en-US" sz="2400" dirty="0"/>
              <a:t>History of non-compliance</a:t>
            </a:r>
          </a:p>
          <a:p>
            <a:pPr lvl="1"/>
            <a:r>
              <a:rPr lang="en-US" sz="2400" dirty="0"/>
              <a:t>Non-English speaking</a:t>
            </a:r>
          </a:p>
          <a:p>
            <a:pPr lvl="1"/>
            <a:r>
              <a:rPr lang="en-US" sz="2400" dirty="0"/>
              <a:t>Limited technology/phone access</a:t>
            </a:r>
          </a:p>
          <a:p>
            <a:pPr lvl="1"/>
            <a:endParaRPr lang="en-US" dirty="0"/>
          </a:p>
        </p:txBody>
      </p:sp>
      <p:sp>
        <p:nvSpPr>
          <p:cNvPr id="4" name="Slide Number Placeholder 3">
            <a:extLst>
              <a:ext uri="{FF2B5EF4-FFF2-40B4-BE49-F238E27FC236}">
                <a16:creationId xmlns:a16="http://schemas.microsoft.com/office/drawing/2014/main" id="{A51D2C9E-2386-434D-831D-CA92D2822FD8}"/>
              </a:ext>
            </a:extLst>
          </p:cNvPr>
          <p:cNvSpPr>
            <a:spLocks noGrp="1"/>
          </p:cNvSpPr>
          <p:nvPr>
            <p:ph type="sldNum" sz="quarter" idx="12"/>
          </p:nvPr>
        </p:nvSpPr>
        <p:spPr/>
        <p:txBody>
          <a:bodyPr/>
          <a:lstStyle/>
          <a:p>
            <a:fld id="{F689F7C4-3E16-4C8F-A3FE-59E0068FEF80}" type="slidenum">
              <a:rPr lang="en-US" smtClean="0"/>
              <a:t>14</a:t>
            </a:fld>
            <a:endParaRPr lang="en-US" dirty="0"/>
          </a:p>
        </p:txBody>
      </p:sp>
    </p:spTree>
    <p:extLst>
      <p:ext uri="{BB962C8B-B14F-4D97-AF65-F5344CB8AC3E}">
        <p14:creationId xmlns:p14="http://schemas.microsoft.com/office/powerpoint/2010/main" val="26979978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Ethical issues</a:t>
            </a:r>
          </a:p>
        </p:txBody>
      </p:sp>
      <p:sp>
        <p:nvSpPr>
          <p:cNvPr id="8" name="Text Placeholder 7">
            <a:extLst>
              <a:ext uri="{FF2B5EF4-FFF2-40B4-BE49-F238E27FC236}">
                <a16:creationId xmlns:a16="http://schemas.microsoft.com/office/drawing/2014/main" id="{0A1451D8-68F9-4FFC-AD82-8CF50AD9F9AC}"/>
              </a:ext>
            </a:extLst>
          </p:cNvPr>
          <p:cNvSpPr>
            <a:spLocks noGrp="1"/>
          </p:cNvSpPr>
          <p:nvPr>
            <p:ph type="body" idx="1"/>
          </p:nvPr>
        </p:nvSpPr>
        <p:spPr>
          <a:xfrm>
            <a:off x="629842" y="1278733"/>
            <a:ext cx="3868340" cy="823912"/>
          </a:xfrm>
        </p:spPr>
        <p:txBody>
          <a:bodyPr/>
          <a:lstStyle/>
          <a:p>
            <a:r>
              <a:rPr lang="en-US" sz="2400" dirty="0"/>
              <a:t>For Practitioners</a:t>
            </a:r>
            <a:r>
              <a:rPr lang="en-US" dirty="0"/>
              <a:t>	</a:t>
            </a:r>
          </a:p>
        </p:txBody>
      </p:sp>
      <p:sp>
        <p:nvSpPr>
          <p:cNvPr id="6" name="Content Placeholder 5">
            <a:extLst>
              <a:ext uri="{FF2B5EF4-FFF2-40B4-BE49-F238E27FC236}">
                <a16:creationId xmlns:a16="http://schemas.microsoft.com/office/drawing/2014/main" id="{92DB470F-55C4-4F63-BDD2-5283EC84142D}"/>
              </a:ext>
            </a:extLst>
          </p:cNvPr>
          <p:cNvSpPr>
            <a:spLocks noGrp="1"/>
          </p:cNvSpPr>
          <p:nvPr>
            <p:ph sz="half" idx="2"/>
          </p:nvPr>
        </p:nvSpPr>
        <p:spPr/>
        <p:txBody>
          <a:bodyPr>
            <a:normAutofit fontScale="77500" lnSpcReduction="20000"/>
          </a:bodyPr>
          <a:lstStyle/>
          <a:p>
            <a:r>
              <a:rPr lang="en-US" dirty="0"/>
              <a:t>Resource allocation</a:t>
            </a:r>
          </a:p>
          <a:p>
            <a:r>
              <a:rPr lang="en-US" dirty="0"/>
              <a:t>Rights and responsibilities</a:t>
            </a:r>
          </a:p>
          <a:p>
            <a:pPr lvl="1"/>
            <a:r>
              <a:rPr lang="en-US" dirty="0"/>
              <a:t>Duty of care</a:t>
            </a:r>
          </a:p>
          <a:p>
            <a:pPr lvl="1"/>
            <a:r>
              <a:rPr lang="en-US" dirty="0"/>
              <a:t>Redeployment/scope of practice</a:t>
            </a:r>
          </a:p>
          <a:p>
            <a:pPr lvl="1"/>
            <a:r>
              <a:rPr lang="en-US" dirty="0"/>
              <a:t>Essential staff/activities</a:t>
            </a:r>
          </a:p>
          <a:p>
            <a:pPr lvl="1"/>
            <a:r>
              <a:rPr lang="en-US" dirty="0"/>
              <a:t>Allocating risks/burdens</a:t>
            </a:r>
          </a:p>
          <a:p>
            <a:pPr lvl="2"/>
            <a:r>
              <a:rPr lang="en-US" dirty="0"/>
              <a:t>Fair division of labor</a:t>
            </a:r>
          </a:p>
          <a:p>
            <a:pPr lvl="2"/>
            <a:r>
              <a:rPr lang="en-US" dirty="0"/>
              <a:t>Personal circumstances</a:t>
            </a:r>
          </a:p>
          <a:p>
            <a:r>
              <a:rPr lang="en-US" dirty="0"/>
              <a:t>Moral distress &amp; moral panic</a:t>
            </a:r>
          </a:p>
          <a:p>
            <a:pPr lvl="1"/>
            <a:r>
              <a:rPr lang="en-US" dirty="0"/>
              <a:t>Role of social media</a:t>
            </a:r>
          </a:p>
          <a:p>
            <a:r>
              <a:rPr lang="en-US" dirty="0"/>
              <a:t>Stigma and racial bias</a:t>
            </a:r>
          </a:p>
          <a:p>
            <a:r>
              <a:rPr lang="en-US" dirty="0"/>
              <a:t>Individual care vs. public health priorities</a:t>
            </a:r>
          </a:p>
          <a:p>
            <a:pPr lvl="1"/>
            <a:r>
              <a:rPr lang="en-US" dirty="0"/>
              <a:t>Practical guidance for minimizing nonessential patient contact</a:t>
            </a:r>
          </a:p>
          <a:p>
            <a:r>
              <a:rPr lang="en-US" dirty="0"/>
              <a:t>Education vs. public health</a:t>
            </a:r>
          </a:p>
          <a:p>
            <a:endParaRPr lang="en-US" dirty="0"/>
          </a:p>
        </p:txBody>
      </p:sp>
      <p:sp>
        <p:nvSpPr>
          <p:cNvPr id="9" name="Text Placeholder 8">
            <a:extLst>
              <a:ext uri="{FF2B5EF4-FFF2-40B4-BE49-F238E27FC236}">
                <a16:creationId xmlns:a16="http://schemas.microsoft.com/office/drawing/2014/main" id="{BBC0B9F1-17C4-468B-9E21-AE2CB92529CA}"/>
              </a:ext>
            </a:extLst>
          </p:cNvPr>
          <p:cNvSpPr>
            <a:spLocks noGrp="1"/>
          </p:cNvSpPr>
          <p:nvPr>
            <p:ph type="body" sz="quarter" idx="3"/>
          </p:nvPr>
        </p:nvSpPr>
        <p:spPr>
          <a:xfrm>
            <a:off x="4629150" y="1269207"/>
            <a:ext cx="3887391" cy="823912"/>
          </a:xfrm>
        </p:spPr>
        <p:txBody>
          <a:bodyPr>
            <a:normAutofit/>
          </a:bodyPr>
          <a:lstStyle/>
          <a:p>
            <a:r>
              <a:rPr lang="en-US" sz="2400" dirty="0"/>
              <a:t>For Practice</a:t>
            </a:r>
          </a:p>
        </p:txBody>
      </p:sp>
      <p:sp>
        <p:nvSpPr>
          <p:cNvPr id="7" name="Content Placeholder 6">
            <a:extLst>
              <a:ext uri="{FF2B5EF4-FFF2-40B4-BE49-F238E27FC236}">
                <a16:creationId xmlns:a16="http://schemas.microsoft.com/office/drawing/2014/main" id="{90FDF3FC-2B8E-4D92-AEE2-DB5DB310ED92}"/>
              </a:ext>
            </a:extLst>
          </p:cNvPr>
          <p:cNvSpPr>
            <a:spLocks noGrp="1"/>
          </p:cNvSpPr>
          <p:nvPr>
            <p:ph sz="quarter" idx="4"/>
          </p:nvPr>
        </p:nvSpPr>
        <p:spPr>
          <a:xfrm>
            <a:off x="4629150" y="2505075"/>
            <a:ext cx="4087630" cy="3684588"/>
          </a:xfrm>
        </p:spPr>
        <p:txBody>
          <a:bodyPr>
            <a:normAutofit fontScale="77500" lnSpcReduction="20000"/>
          </a:bodyPr>
          <a:lstStyle/>
          <a:p>
            <a:r>
              <a:rPr lang="en-US" sz="2800" dirty="0">
                <a:solidFill>
                  <a:srgbClr val="002D73"/>
                </a:solidFill>
              </a:rPr>
              <a:t>Essential vs. nonessential care</a:t>
            </a:r>
          </a:p>
          <a:p>
            <a:pPr lvl="1"/>
            <a:r>
              <a:rPr lang="en-US" sz="2100" dirty="0">
                <a:solidFill>
                  <a:srgbClr val="002D73"/>
                </a:solidFill>
              </a:rPr>
              <a:t>Urgent visits vs routine follow up</a:t>
            </a:r>
          </a:p>
          <a:p>
            <a:pPr lvl="1"/>
            <a:r>
              <a:rPr lang="en-US" sz="2100" dirty="0">
                <a:solidFill>
                  <a:srgbClr val="002D73"/>
                </a:solidFill>
              </a:rPr>
              <a:t>Who decides?</a:t>
            </a:r>
          </a:p>
          <a:p>
            <a:pPr lvl="1"/>
            <a:r>
              <a:rPr lang="en-US" sz="2100" dirty="0">
                <a:solidFill>
                  <a:srgbClr val="002D73"/>
                </a:solidFill>
              </a:rPr>
              <a:t>Vision vs life-threatening? </a:t>
            </a:r>
          </a:p>
          <a:p>
            <a:r>
              <a:rPr lang="en-US" sz="2800" dirty="0">
                <a:solidFill>
                  <a:srgbClr val="002D73"/>
                </a:solidFill>
              </a:rPr>
              <a:t>Telemedicine benefits/limits</a:t>
            </a:r>
          </a:p>
          <a:p>
            <a:pPr lvl="1"/>
            <a:r>
              <a:rPr lang="en-US" sz="2100" dirty="0">
                <a:solidFill>
                  <a:srgbClr val="002D73"/>
                </a:solidFill>
              </a:rPr>
              <a:t>Technology/resources</a:t>
            </a:r>
          </a:p>
          <a:p>
            <a:pPr lvl="1"/>
            <a:r>
              <a:rPr lang="en-US" sz="2100" dirty="0">
                <a:solidFill>
                  <a:srgbClr val="002D73"/>
                </a:solidFill>
              </a:rPr>
              <a:t>Vision impairment</a:t>
            </a:r>
          </a:p>
          <a:p>
            <a:r>
              <a:rPr lang="en-US" sz="2800" dirty="0">
                <a:solidFill>
                  <a:srgbClr val="002D73"/>
                </a:solidFill>
              </a:rPr>
              <a:t>Health disparities, stigma/bias</a:t>
            </a:r>
          </a:p>
          <a:p>
            <a:r>
              <a:rPr lang="en-US" sz="2800" dirty="0">
                <a:solidFill>
                  <a:srgbClr val="002D73"/>
                </a:solidFill>
              </a:rPr>
              <a:t>Resource allocation during scarcity </a:t>
            </a:r>
          </a:p>
          <a:p>
            <a:r>
              <a:rPr lang="en-US" sz="2800" dirty="0">
                <a:solidFill>
                  <a:srgbClr val="002D73"/>
                </a:solidFill>
              </a:rPr>
              <a:t>Counseling during uncertainty</a:t>
            </a:r>
          </a:p>
          <a:p>
            <a:endParaRPr lang="en-US"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F689F7C4-3E16-4C8F-A3FE-59E0068FEF80}" type="slidenum">
              <a:rPr lang="en-US" smtClean="0"/>
              <a:t>15</a:t>
            </a:fld>
            <a:endParaRPr lang="en-US" dirty="0"/>
          </a:p>
        </p:txBody>
      </p:sp>
    </p:spTree>
    <p:extLst>
      <p:ext uri="{BB962C8B-B14F-4D97-AF65-F5344CB8AC3E}">
        <p14:creationId xmlns:p14="http://schemas.microsoft.com/office/powerpoint/2010/main" val="5440436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215433"/>
            <a:ext cx="6858000" cy="2387600"/>
          </a:xfrm>
        </p:spPr>
        <p:txBody>
          <a:bodyPr>
            <a:normAutofit fontScale="90000"/>
          </a:bodyPr>
          <a:lstStyle/>
          <a:p>
            <a:r>
              <a:rPr lang="en-US" dirty="0"/>
              <a:t/>
            </a:r>
            <a:br>
              <a:rPr lang="en-US" dirty="0"/>
            </a:br>
            <a:r>
              <a:rPr lang="en-US" dirty="0"/>
              <a:t/>
            </a:r>
            <a:br>
              <a:rPr lang="en-US" dirty="0"/>
            </a:br>
            <a:r>
              <a:rPr lang="en-US" dirty="0"/>
              <a:t/>
            </a:r>
            <a:br>
              <a:rPr lang="en-US" dirty="0"/>
            </a:br>
            <a:r>
              <a:rPr lang="en-US" dirty="0"/>
              <a:t>Questions</a:t>
            </a:r>
            <a:r>
              <a:rPr lang="en-US" dirty="0" smtClean="0"/>
              <a:t>?</a:t>
            </a:r>
            <a:r>
              <a:rPr lang="en-US" dirty="0"/>
              <a:t/>
            </a:r>
            <a:br>
              <a:rPr lang="en-US" dirty="0"/>
            </a:br>
            <a:r>
              <a:rPr lang="en-US" dirty="0"/>
              <a:t/>
            </a:r>
            <a:br>
              <a:rPr lang="en-US" dirty="0"/>
            </a:br>
            <a:r>
              <a:rPr lang="en-US" dirty="0">
                <a:hlinkClick r:id="rId3"/>
              </a:rPr>
              <a:t>jcarrese@jhmi.edu</a:t>
            </a:r>
            <a:r>
              <a:rPr lang="en-US" dirty="0"/>
              <a:t/>
            </a:r>
            <a:br>
              <a:rPr lang="en-US" dirty="0"/>
            </a:br>
            <a:endParaRPr lang="en-US" sz="3100" dirty="0"/>
          </a:p>
        </p:txBody>
      </p:sp>
      <p:sp>
        <p:nvSpPr>
          <p:cNvPr id="4" name="Slide Number Placeholder 3"/>
          <p:cNvSpPr>
            <a:spLocks noGrp="1"/>
          </p:cNvSpPr>
          <p:nvPr>
            <p:ph type="sldNum" sz="quarter" idx="12"/>
          </p:nvPr>
        </p:nvSpPr>
        <p:spPr/>
        <p:txBody>
          <a:bodyPr/>
          <a:lstStyle/>
          <a:p>
            <a:fld id="{F689F7C4-3E16-4C8F-A3FE-59E0068FEF80}" type="slidenum">
              <a:rPr lang="en-US" smtClean="0"/>
              <a:t>16</a:t>
            </a:fld>
            <a:endParaRPr lang="en-US" dirty="0"/>
          </a:p>
        </p:txBody>
      </p:sp>
    </p:spTree>
    <p:extLst>
      <p:ext uri="{BB962C8B-B14F-4D97-AF65-F5344CB8AC3E}">
        <p14:creationId xmlns:p14="http://schemas.microsoft.com/office/powerpoint/2010/main" val="3945372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Agenda</a:t>
            </a:r>
          </a:p>
        </p:txBody>
      </p:sp>
      <p:sp>
        <p:nvSpPr>
          <p:cNvPr id="5" name="Content Placeholder 4">
            <a:extLst>
              <a:ext uri="{FF2B5EF4-FFF2-40B4-BE49-F238E27FC236}">
                <a16:creationId xmlns:a16="http://schemas.microsoft.com/office/drawing/2014/main" id="{E3046FE8-8ADF-4B39-835D-16ADE6E40E2E}"/>
              </a:ext>
            </a:extLst>
          </p:cNvPr>
          <p:cNvSpPr>
            <a:spLocks noGrp="1"/>
          </p:cNvSpPr>
          <p:nvPr>
            <p:ph idx="1"/>
          </p:nvPr>
        </p:nvSpPr>
        <p:spPr/>
        <p:txBody>
          <a:bodyPr>
            <a:normAutofit/>
          </a:bodyPr>
          <a:lstStyle/>
          <a:p>
            <a:r>
              <a:rPr lang="en-US" sz="2400" dirty="0" smtClean="0"/>
              <a:t>Review logistics </a:t>
            </a:r>
            <a:r>
              <a:rPr lang="en-US" sz="2400" dirty="0"/>
              <a:t>- </a:t>
            </a:r>
            <a:r>
              <a:rPr lang="en-US" sz="2400" dirty="0" smtClean="0"/>
              <a:t>3 </a:t>
            </a:r>
            <a:r>
              <a:rPr lang="en-US" sz="2400" dirty="0"/>
              <a:t>min</a:t>
            </a:r>
          </a:p>
          <a:p>
            <a:r>
              <a:rPr lang="en-US" sz="2400" dirty="0" smtClean="0"/>
              <a:t>Overview, presentation of framework - 7 </a:t>
            </a:r>
            <a:r>
              <a:rPr lang="en-US" sz="2400" dirty="0"/>
              <a:t>min</a:t>
            </a:r>
          </a:p>
          <a:p>
            <a:r>
              <a:rPr lang="en-US" sz="2400" dirty="0"/>
              <a:t>Part 1: Ethical issues for practitioners - 20 min </a:t>
            </a:r>
          </a:p>
          <a:p>
            <a:r>
              <a:rPr lang="en-US" sz="2400" dirty="0"/>
              <a:t>Part 2: Ethical issues for practice - 20 min</a:t>
            </a:r>
          </a:p>
          <a:p>
            <a:r>
              <a:rPr lang="en-US" sz="2400" dirty="0"/>
              <a:t>Wrap up - 5 </a:t>
            </a:r>
            <a:r>
              <a:rPr lang="en-US" sz="2400" dirty="0" smtClean="0"/>
              <a:t>min</a:t>
            </a:r>
            <a:endParaRPr lang="en-US" sz="2400" dirty="0"/>
          </a:p>
          <a:p>
            <a:pPr marL="0" indent="0">
              <a:buNone/>
            </a:pPr>
            <a:endParaRPr lang="en-US" sz="3600" dirty="0"/>
          </a:p>
          <a:p>
            <a:endParaRPr lang="en-US" sz="2400" dirty="0"/>
          </a:p>
        </p:txBody>
      </p:sp>
      <p:sp>
        <p:nvSpPr>
          <p:cNvPr id="4" name="Slide Number Placeholder 3"/>
          <p:cNvSpPr>
            <a:spLocks noGrp="1"/>
          </p:cNvSpPr>
          <p:nvPr>
            <p:ph type="sldNum" sz="quarter" idx="12"/>
          </p:nvPr>
        </p:nvSpPr>
        <p:spPr/>
        <p:txBody>
          <a:bodyPr/>
          <a:lstStyle/>
          <a:p>
            <a:fld id="{F689F7C4-3E16-4C8F-A3FE-59E0068FEF80}" type="slidenum">
              <a:rPr lang="en-US" smtClean="0"/>
              <a:t>2</a:t>
            </a:fld>
            <a:endParaRPr lang="en-US" dirty="0"/>
          </a:p>
        </p:txBody>
      </p:sp>
    </p:spTree>
    <p:extLst>
      <p:ext uri="{BB962C8B-B14F-4D97-AF65-F5344CB8AC3E}">
        <p14:creationId xmlns:p14="http://schemas.microsoft.com/office/powerpoint/2010/main" val="23180030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5154C-BD88-4047-8DF6-3BC4B409A01D}"/>
              </a:ext>
            </a:extLst>
          </p:cNvPr>
          <p:cNvSpPr>
            <a:spLocks noGrp="1"/>
          </p:cNvSpPr>
          <p:nvPr>
            <p:ph type="title"/>
          </p:nvPr>
        </p:nvSpPr>
        <p:spPr>
          <a:xfrm>
            <a:off x="628650" y="642918"/>
            <a:ext cx="7886700" cy="1325563"/>
          </a:xfrm>
        </p:spPr>
        <p:txBody>
          <a:bodyPr/>
          <a:lstStyle/>
          <a:p>
            <a:r>
              <a:rPr lang="en-US" dirty="0"/>
              <a:t>Acknowledgements</a:t>
            </a:r>
          </a:p>
        </p:txBody>
      </p:sp>
      <p:sp>
        <p:nvSpPr>
          <p:cNvPr id="3" name="Content Placeholder 2">
            <a:extLst>
              <a:ext uri="{FF2B5EF4-FFF2-40B4-BE49-F238E27FC236}">
                <a16:creationId xmlns:a16="http://schemas.microsoft.com/office/drawing/2014/main" id="{9E17E45F-2343-2347-9C19-860DF1105EE6}"/>
              </a:ext>
            </a:extLst>
          </p:cNvPr>
          <p:cNvSpPr>
            <a:spLocks noGrp="1"/>
          </p:cNvSpPr>
          <p:nvPr>
            <p:ph idx="1"/>
          </p:nvPr>
        </p:nvSpPr>
        <p:spPr/>
        <p:txBody>
          <a:bodyPr/>
          <a:lstStyle/>
          <a:p>
            <a:pPr marL="0" indent="0">
              <a:buNone/>
            </a:pPr>
            <a:r>
              <a:rPr lang="en-US" sz="2800" dirty="0" smtClean="0"/>
              <a:t>Contributions </a:t>
            </a:r>
            <a:r>
              <a:rPr lang="en-US" sz="2800" dirty="0"/>
              <a:t>to </a:t>
            </a:r>
            <a:r>
              <a:rPr lang="en-US" sz="2800" dirty="0" smtClean="0"/>
              <a:t>slide content:</a:t>
            </a:r>
          </a:p>
          <a:p>
            <a:r>
              <a:rPr lang="en-US" sz="2800" dirty="0" smtClean="0"/>
              <a:t>Zack </a:t>
            </a:r>
            <a:r>
              <a:rPr lang="en-US" sz="2800" dirty="0"/>
              <a:t>Berger, MD, </a:t>
            </a:r>
            <a:r>
              <a:rPr lang="en-US" sz="2800" dirty="0" smtClean="0"/>
              <a:t>PhD</a:t>
            </a:r>
          </a:p>
          <a:p>
            <a:r>
              <a:rPr lang="en-US" sz="2800" dirty="0" smtClean="0"/>
              <a:t>Megan Collins, MD, MPH</a:t>
            </a:r>
          </a:p>
          <a:p>
            <a:r>
              <a:rPr lang="en-US" sz="2800" dirty="0" smtClean="0"/>
              <a:t>Ruth </a:t>
            </a:r>
            <a:r>
              <a:rPr lang="en-US" sz="2800" dirty="0" err="1"/>
              <a:t>Faden</a:t>
            </a:r>
            <a:r>
              <a:rPr lang="en-US" sz="2800" dirty="0"/>
              <a:t>, PhD, </a:t>
            </a:r>
            <a:r>
              <a:rPr lang="en-US" sz="2800" dirty="0" smtClean="0"/>
              <a:t>MPH</a:t>
            </a:r>
            <a:endParaRPr lang="en-US" sz="2800" dirty="0"/>
          </a:p>
          <a:p>
            <a:r>
              <a:rPr lang="en-US" sz="2800" dirty="0" err="1"/>
              <a:t>Marielle</a:t>
            </a:r>
            <a:r>
              <a:rPr lang="en-US" sz="2800" dirty="0"/>
              <a:t> Gross, MD, </a:t>
            </a:r>
            <a:r>
              <a:rPr lang="en-US" sz="2800" dirty="0" smtClean="0"/>
              <a:t>MBE</a:t>
            </a:r>
            <a:endParaRPr lang="en-US" sz="2800" dirty="0"/>
          </a:p>
          <a:p>
            <a:r>
              <a:rPr lang="en-US" sz="2800" dirty="0" smtClean="0"/>
              <a:t>and </a:t>
            </a:r>
            <a:r>
              <a:rPr lang="en-US" sz="2800" dirty="0"/>
              <a:t>other Berman Institute </a:t>
            </a:r>
            <a:r>
              <a:rPr lang="en-US" sz="2800" dirty="0" smtClean="0"/>
              <a:t>Faculty</a:t>
            </a:r>
            <a:endParaRPr lang="en-US" sz="2800" dirty="0"/>
          </a:p>
          <a:p>
            <a:pPr marL="0" indent="0">
              <a:buNone/>
            </a:pPr>
            <a:endParaRPr lang="en-US" dirty="0"/>
          </a:p>
        </p:txBody>
      </p:sp>
      <p:sp>
        <p:nvSpPr>
          <p:cNvPr id="4" name="Slide Number Placeholder 3">
            <a:extLst>
              <a:ext uri="{FF2B5EF4-FFF2-40B4-BE49-F238E27FC236}">
                <a16:creationId xmlns:a16="http://schemas.microsoft.com/office/drawing/2014/main" id="{1200384C-623B-2A4C-A3D2-2F38AF3CC28F}"/>
              </a:ext>
            </a:extLst>
          </p:cNvPr>
          <p:cNvSpPr>
            <a:spLocks noGrp="1"/>
          </p:cNvSpPr>
          <p:nvPr>
            <p:ph type="sldNum" sz="quarter" idx="12"/>
          </p:nvPr>
        </p:nvSpPr>
        <p:spPr/>
        <p:txBody>
          <a:bodyPr/>
          <a:lstStyle/>
          <a:p>
            <a:fld id="{F689F7C4-3E16-4C8F-A3FE-59E0068FEF80}" type="slidenum">
              <a:rPr lang="en-US" smtClean="0"/>
              <a:t>3</a:t>
            </a:fld>
            <a:endParaRPr lang="en-US" dirty="0"/>
          </a:p>
        </p:txBody>
      </p:sp>
    </p:spTree>
    <p:extLst>
      <p:ext uri="{BB962C8B-B14F-4D97-AF65-F5344CB8AC3E}">
        <p14:creationId xmlns:p14="http://schemas.microsoft.com/office/powerpoint/2010/main" val="37231065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Ethical issues</a:t>
            </a:r>
          </a:p>
        </p:txBody>
      </p:sp>
      <p:sp>
        <p:nvSpPr>
          <p:cNvPr id="8" name="Text Placeholder 7">
            <a:extLst>
              <a:ext uri="{FF2B5EF4-FFF2-40B4-BE49-F238E27FC236}">
                <a16:creationId xmlns:a16="http://schemas.microsoft.com/office/drawing/2014/main" id="{0A1451D8-68F9-4FFC-AD82-8CF50AD9F9AC}"/>
              </a:ext>
            </a:extLst>
          </p:cNvPr>
          <p:cNvSpPr>
            <a:spLocks noGrp="1"/>
          </p:cNvSpPr>
          <p:nvPr>
            <p:ph type="body" idx="1"/>
          </p:nvPr>
        </p:nvSpPr>
        <p:spPr>
          <a:xfrm>
            <a:off x="629842" y="1278733"/>
            <a:ext cx="3868340" cy="823912"/>
          </a:xfrm>
        </p:spPr>
        <p:txBody>
          <a:bodyPr/>
          <a:lstStyle/>
          <a:p>
            <a:r>
              <a:rPr lang="en-US" sz="2400" dirty="0"/>
              <a:t>For Practitioners</a:t>
            </a:r>
            <a:r>
              <a:rPr lang="en-US" dirty="0"/>
              <a:t>	</a:t>
            </a:r>
          </a:p>
        </p:txBody>
      </p:sp>
      <p:sp>
        <p:nvSpPr>
          <p:cNvPr id="6" name="Content Placeholder 5">
            <a:extLst>
              <a:ext uri="{FF2B5EF4-FFF2-40B4-BE49-F238E27FC236}">
                <a16:creationId xmlns:a16="http://schemas.microsoft.com/office/drawing/2014/main" id="{92DB470F-55C4-4F63-BDD2-5283EC84142D}"/>
              </a:ext>
            </a:extLst>
          </p:cNvPr>
          <p:cNvSpPr>
            <a:spLocks noGrp="1"/>
          </p:cNvSpPr>
          <p:nvPr>
            <p:ph sz="half" idx="2"/>
          </p:nvPr>
        </p:nvSpPr>
        <p:spPr>
          <a:xfrm>
            <a:off x="410552" y="2505075"/>
            <a:ext cx="4087630" cy="3684588"/>
          </a:xfrm>
        </p:spPr>
        <p:txBody>
          <a:bodyPr>
            <a:normAutofit/>
          </a:bodyPr>
          <a:lstStyle/>
          <a:p>
            <a:r>
              <a:rPr lang="en-US" dirty="0"/>
              <a:t>Resource allocation</a:t>
            </a:r>
          </a:p>
          <a:p>
            <a:r>
              <a:rPr lang="en-US" dirty="0"/>
              <a:t>Rights and responsibilities</a:t>
            </a:r>
          </a:p>
          <a:p>
            <a:r>
              <a:rPr lang="en-US" dirty="0"/>
              <a:t>Moral distress &amp; moral panic</a:t>
            </a:r>
          </a:p>
          <a:p>
            <a:r>
              <a:rPr lang="en-US" dirty="0"/>
              <a:t>Stigma and racial bias</a:t>
            </a:r>
          </a:p>
          <a:p>
            <a:r>
              <a:rPr lang="en-US" dirty="0"/>
              <a:t>Individual care vs. public health priorities</a:t>
            </a:r>
          </a:p>
          <a:p>
            <a:r>
              <a:rPr lang="en-US" dirty="0"/>
              <a:t>Education vs. public health priorities</a:t>
            </a:r>
          </a:p>
          <a:p>
            <a:pPr marL="0" indent="0">
              <a:buNone/>
            </a:pPr>
            <a:endParaRPr lang="en-US" dirty="0"/>
          </a:p>
          <a:p>
            <a:endParaRPr lang="en-US" dirty="0"/>
          </a:p>
        </p:txBody>
      </p:sp>
      <p:sp>
        <p:nvSpPr>
          <p:cNvPr id="9" name="Text Placeholder 8">
            <a:extLst>
              <a:ext uri="{FF2B5EF4-FFF2-40B4-BE49-F238E27FC236}">
                <a16:creationId xmlns:a16="http://schemas.microsoft.com/office/drawing/2014/main" id="{BBC0B9F1-17C4-468B-9E21-AE2CB92529CA}"/>
              </a:ext>
            </a:extLst>
          </p:cNvPr>
          <p:cNvSpPr>
            <a:spLocks noGrp="1"/>
          </p:cNvSpPr>
          <p:nvPr>
            <p:ph type="body" sz="quarter" idx="3"/>
          </p:nvPr>
        </p:nvSpPr>
        <p:spPr>
          <a:xfrm>
            <a:off x="4629150" y="1269207"/>
            <a:ext cx="3887391" cy="823912"/>
          </a:xfrm>
        </p:spPr>
        <p:txBody>
          <a:bodyPr>
            <a:normAutofit/>
          </a:bodyPr>
          <a:lstStyle/>
          <a:p>
            <a:r>
              <a:rPr lang="en-US" sz="2400" dirty="0"/>
              <a:t>For Practice</a:t>
            </a:r>
          </a:p>
        </p:txBody>
      </p:sp>
      <p:sp>
        <p:nvSpPr>
          <p:cNvPr id="7" name="Content Placeholder 6">
            <a:extLst>
              <a:ext uri="{FF2B5EF4-FFF2-40B4-BE49-F238E27FC236}">
                <a16:creationId xmlns:a16="http://schemas.microsoft.com/office/drawing/2014/main" id="{90FDF3FC-2B8E-4D92-AEE2-DB5DB310ED92}"/>
              </a:ext>
            </a:extLst>
          </p:cNvPr>
          <p:cNvSpPr>
            <a:spLocks noGrp="1"/>
          </p:cNvSpPr>
          <p:nvPr>
            <p:ph sz="quarter" idx="4"/>
          </p:nvPr>
        </p:nvSpPr>
        <p:spPr>
          <a:xfrm>
            <a:off x="4629150" y="2505075"/>
            <a:ext cx="4087630" cy="3684588"/>
          </a:xfrm>
        </p:spPr>
        <p:txBody>
          <a:bodyPr>
            <a:normAutofit/>
          </a:bodyPr>
          <a:lstStyle/>
          <a:p>
            <a:r>
              <a:rPr lang="en-US" dirty="0"/>
              <a:t>Essential vs. nonessential care</a:t>
            </a:r>
          </a:p>
          <a:p>
            <a:r>
              <a:rPr lang="en-US" dirty="0"/>
              <a:t>Telemedicine benefits/limits</a:t>
            </a:r>
          </a:p>
          <a:p>
            <a:r>
              <a:rPr lang="en-US" dirty="0"/>
              <a:t>Health disparities, stigma/bias</a:t>
            </a:r>
          </a:p>
          <a:p>
            <a:r>
              <a:rPr lang="en-US" dirty="0"/>
              <a:t>Resource allocation during scarcity </a:t>
            </a:r>
          </a:p>
          <a:p>
            <a:r>
              <a:rPr lang="en-US" dirty="0"/>
              <a:t>Counseling during uncertainty</a:t>
            </a:r>
          </a:p>
        </p:txBody>
      </p:sp>
      <p:sp>
        <p:nvSpPr>
          <p:cNvPr id="4" name="Slide Number Placeholder 3"/>
          <p:cNvSpPr>
            <a:spLocks noGrp="1"/>
          </p:cNvSpPr>
          <p:nvPr>
            <p:ph type="sldNum" sz="quarter" idx="12"/>
          </p:nvPr>
        </p:nvSpPr>
        <p:spPr/>
        <p:txBody>
          <a:bodyPr/>
          <a:lstStyle/>
          <a:p>
            <a:fld id="{F689F7C4-3E16-4C8F-A3FE-59E0068FEF80}" type="slidenum">
              <a:rPr lang="en-US" smtClean="0"/>
              <a:t>4</a:t>
            </a:fld>
            <a:endParaRPr lang="en-US" dirty="0"/>
          </a:p>
        </p:txBody>
      </p:sp>
    </p:spTree>
    <p:extLst>
      <p:ext uri="{BB962C8B-B14F-4D97-AF65-F5344CB8AC3E}">
        <p14:creationId xmlns:p14="http://schemas.microsoft.com/office/powerpoint/2010/main" val="39684401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Ethical issues</a:t>
            </a:r>
          </a:p>
        </p:txBody>
      </p:sp>
      <p:sp>
        <p:nvSpPr>
          <p:cNvPr id="8" name="Text Placeholder 7">
            <a:extLst>
              <a:ext uri="{FF2B5EF4-FFF2-40B4-BE49-F238E27FC236}">
                <a16:creationId xmlns:a16="http://schemas.microsoft.com/office/drawing/2014/main" id="{0A1451D8-68F9-4FFC-AD82-8CF50AD9F9AC}"/>
              </a:ext>
            </a:extLst>
          </p:cNvPr>
          <p:cNvSpPr>
            <a:spLocks noGrp="1"/>
          </p:cNvSpPr>
          <p:nvPr>
            <p:ph type="body" idx="1"/>
          </p:nvPr>
        </p:nvSpPr>
        <p:spPr>
          <a:xfrm>
            <a:off x="629842" y="1278733"/>
            <a:ext cx="3868340" cy="823912"/>
          </a:xfrm>
        </p:spPr>
        <p:txBody>
          <a:bodyPr/>
          <a:lstStyle/>
          <a:p>
            <a:r>
              <a:rPr lang="en-US" sz="2400" dirty="0"/>
              <a:t>For Practitioners</a:t>
            </a:r>
            <a:r>
              <a:rPr lang="en-US" dirty="0"/>
              <a:t>	</a:t>
            </a:r>
          </a:p>
        </p:txBody>
      </p:sp>
      <p:sp>
        <p:nvSpPr>
          <p:cNvPr id="6" name="Content Placeholder 5">
            <a:extLst>
              <a:ext uri="{FF2B5EF4-FFF2-40B4-BE49-F238E27FC236}">
                <a16:creationId xmlns:a16="http://schemas.microsoft.com/office/drawing/2014/main" id="{92DB470F-55C4-4F63-BDD2-5283EC84142D}"/>
              </a:ext>
            </a:extLst>
          </p:cNvPr>
          <p:cNvSpPr>
            <a:spLocks noGrp="1"/>
          </p:cNvSpPr>
          <p:nvPr>
            <p:ph sz="half" idx="2"/>
          </p:nvPr>
        </p:nvSpPr>
        <p:spPr/>
        <p:txBody>
          <a:bodyPr>
            <a:normAutofit fontScale="85000" lnSpcReduction="20000"/>
          </a:bodyPr>
          <a:lstStyle/>
          <a:p>
            <a:r>
              <a:rPr lang="en-US" dirty="0"/>
              <a:t>Resource allocation</a:t>
            </a:r>
          </a:p>
          <a:p>
            <a:pPr lvl="1"/>
            <a:r>
              <a:rPr lang="en-US" dirty="0"/>
              <a:t>Availability of PPE</a:t>
            </a:r>
          </a:p>
          <a:p>
            <a:r>
              <a:rPr lang="en-US" dirty="0"/>
              <a:t>Rights and responsibilities</a:t>
            </a:r>
          </a:p>
          <a:p>
            <a:pPr lvl="1"/>
            <a:r>
              <a:rPr lang="en-US" dirty="0"/>
              <a:t>Duty of care </a:t>
            </a:r>
          </a:p>
          <a:p>
            <a:pPr lvl="1"/>
            <a:r>
              <a:rPr lang="en-US" dirty="0"/>
              <a:t>Redeployment/scope of practice</a:t>
            </a:r>
          </a:p>
          <a:p>
            <a:pPr lvl="1"/>
            <a:r>
              <a:rPr lang="en-US" dirty="0"/>
              <a:t>Essential staff/activities</a:t>
            </a:r>
          </a:p>
          <a:p>
            <a:pPr lvl="1"/>
            <a:r>
              <a:rPr lang="en-US" dirty="0"/>
              <a:t>Allocating risks/burdens</a:t>
            </a:r>
          </a:p>
          <a:p>
            <a:pPr lvl="2"/>
            <a:r>
              <a:rPr lang="en-US" dirty="0"/>
              <a:t>Fair division of labor</a:t>
            </a:r>
          </a:p>
          <a:p>
            <a:pPr lvl="2"/>
            <a:r>
              <a:rPr lang="en-US" dirty="0"/>
              <a:t>Personal circumstances</a:t>
            </a:r>
          </a:p>
          <a:p>
            <a:r>
              <a:rPr lang="en-US" dirty="0"/>
              <a:t>Moral distress &amp; moral panic</a:t>
            </a:r>
          </a:p>
          <a:p>
            <a:pPr lvl="1"/>
            <a:r>
              <a:rPr lang="en-US" dirty="0"/>
              <a:t>Role of social media</a:t>
            </a:r>
          </a:p>
          <a:p>
            <a:r>
              <a:rPr lang="en-US" dirty="0"/>
              <a:t>Stigma and racial bias</a:t>
            </a:r>
          </a:p>
          <a:p>
            <a:r>
              <a:rPr lang="en-US" dirty="0"/>
              <a:t>Individual care vs. public health</a:t>
            </a:r>
          </a:p>
          <a:p>
            <a:r>
              <a:rPr lang="en-US" dirty="0"/>
              <a:t>Education vs. public health</a:t>
            </a:r>
          </a:p>
          <a:p>
            <a:endParaRPr lang="en-US" dirty="0"/>
          </a:p>
          <a:p>
            <a:endParaRPr lang="en-US" dirty="0"/>
          </a:p>
        </p:txBody>
      </p:sp>
      <p:sp>
        <p:nvSpPr>
          <p:cNvPr id="9" name="Text Placeholder 8">
            <a:extLst>
              <a:ext uri="{FF2B5EF4-FFF2-40B4-BE49-F238E27FC236}">
                <a16:creationId xmlns:a16="http://schemas.microsoft.com/office/drawing/2014/main" id="{BBC0B9F1-17C4-468B-9E21-AE2CB92529CA}"/>
              </a:ext>
            </a:extLst>
          </p:cNvPr>
          <p:cNvSpPr>
            <a:spLocks noGrp="1"/>
          </p:cNvSpPr>
          <p:nvPr>
            <p:ph type="body" sz="quarter" idx="3"/>
          </p:nvPr>
        </p:nvSpPr>
        <p:spPr>
          <a:xfrm>
            <a:off x="4629150" y="1269207"/>
            <a:ext cx="3887391" cy="823912"/>
          </a:xfrm>
        </p:spPr>
        <p:txBody>
          <a:bodyPr>
            <a:normAutofit/>
          </a:bodyPr>
          <a:lstStyle/>
          <a:p>
            <a:r>
              <a:rPr lang="en-US" sz="2400" dirty="0"/>
              <a:t>For Practice</a:t>
            </a:r>
          </a:p>
        </p:txBody>
      </p:sp>
      <p:sp>
        <p:nvSpPr>
          <p:cNvPr id="7" name="Content Placeholder 6">
            <a:extLst>
              <a:ext uri="{FF2B5EF4-FFF2-40B4-BE49-F238E27FC236}">
                <a16:creationId xmlns:a16="http://schemas.microsoft.com/office/drawing/2014/main" id="{90FDF3FC-2B8E-4D92-AEE2-DB5DB310ED92}"/>
              </a:ext>
            </a:extLst>
          </p:cNvPr>
          <p:cNvSpPr>
            <a:spLocks noGrp="1"/>
          </p:cNvSpPr>
          <p:nvPr>
            <p:ph sz="quarter" idx="4"/>
          </p:nvPr>
        </p:nvSpPr>
        <p:spPr>
          <a:xfrm>
            <a:off x="4629150" y="2505075"/>
            <a:ext cx="4087630" cy="3684588"/>
          </a:xfrm>
        </p:spPr>
        <p:txBody>
          <a:bodyPr>
            <a:normAutofit/>
          </a:bodyPr>
          <a:lstStyle/>
          <a:p>
            <a:r>
              <a:rPr lang="en-US" dirty="0">
                <a:solidFill>
                  <a:srgbClr val="97BCC9"/>
                </a:solidFill>
              </a:rPr>
              <a:t>Essential vs. nonessential care</a:t>
            </a:r>
          </a:p>
          <a:p>
            <a:r>
              <a:rPr lang="en-US" dirty="0">
                <a:solidFill>
                  <a:srgbClr val="97BCC9"/>
                </a:solidFill>
              </a:rPr>
              <a:t>Telemedicine benefits/limits</a:t>
            </a:r>
          </a:p>
          <a:p>
            <a:r>
              <a:rPr lang="en-US" dirty="0">
                <a:solidFill>
                  <a:srgbClr val="97BCC9"/>
                </a:solidFill>
              </a:rPr>
              <a:t>Health disparities, stigma/bias</a:t>
            </a:r>
          </a:p>
          <a:p>
            <a:r>
              <a:rPr lang="en-US" dirty="0">
                <a:solidFill>
                  <a:srgbClr val="97BCC9"/>
                </a:solidFill>
              </a:rPr>
              <a:t>Resource allocation during scarcity </a:t>
            </a:r>
          </a:p>
          <a:p>
            <a:r>
              <a:rPr lang="en-US" dirty="0">
                <a:solidFill>
                  <a:srgbClr val="97BCC9"/>
                </a:solidFill>
              </a:rPr>
              <a:t>Counseling during uncertainty</a:t>
            </a:r>
          </a:p>
          <a:p>
            <a:endParaRPr lang="en-US" dirty="0">
              <a:solidFill>
                <a:srgbClr val="97BCC9"/>
              </a:solidFill>
            </a:endParaRPr>
          </a:p>
        </p:txBody>
      </p:sp>
      <p:sp>
        <p:nvSpPr>
          <p:cNvPr id="4" name="Slide Number Placeholder 3"/>
          <p:cNvSpPr>
            <a:spLocks noGrp="1"/>
          </p:cNvSpPr>
          <p:nvPr>
            <p:ph type="sldNum" sz="quarter" idx="12"/>
          </p:nvPr>
        </p:nvSpPr>
        <p:spPr/>
        <p:txBody>
          <a:bodyPr/>
          <a:lstStyle/>
          <a:p>
            <a:fld id="{F689F7C4-3E16-4C8F-A3FE-59E0068FEF80}" type="slidenum">
              <a:rPr lang="en-US" smtClean="0"/>
              <a:t>5</a:t>
            </a:fld>
            <a:endParaRPr lang="en-US" dirty="0"/>
          </a:p>
        </p:txBody>
      </p:sp>
    </p:spTree>
    <p:extLst>
      <p:ext uri="{BB962C8B-B14F-4D97-AF65-F5344CB8AC3E}">
        <p14:creationId xmlns:p14="http://schemas.microsoft.com/office/powerpoint/2010/main" val="4834027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Ethical issues</a:t>
            </a:r>
          </a:p>
        </p:txBody>
      </p:sp>
      <p:sp>
        <p:nvSpPr>
          <p:cNvPr id="8" name="Text Placeholder 7">
            <a:extLst>
              <a:ext uri="{FF2B5EF4-FFF2-40B4-BE49-F238E27FC236}">
                <a16:creationId xmlns:a16="http://schemas.microsoft.com/office/drawing/2014/main" id="{0A1451D8-68F9-4FFC-AD82-8CF50AD9F9AC}"/>
              </a:ext>
            </a:extLst>
          </p:cNvPr>
          <p:cNvSpPr>
            <a:spLocks noGrp="1"/>
          </p:cNvSpPr>
          <p:nvPr>
            <p:ph type="body" idx="1"/>
          </p:nvPr>
        </p:nvSpPr>
        <p:spPr>
          <a:xfrm>
            <a:off x="629842" y="1278733"/>
            <a:ext cx="3868340" cy="823912"/>
          </a:xfrm>
        </p:spPr>
        <p:txBody>
          <a:bodyPr/>
          <a:lstStyle/>
          <a:p>
            <a:r>
              <a:rPr lang="en-US" sz="2400" dirty="0"/>
              <a:t>For Practitioners</a:t>
            </a:r>
            <a:r>
              <a:rPr lang="en-US" dirty="0"/>
              <a:t>	</a:t>
            </a:r>
          </a:p>
        </p:txBody>
      </p:sp>
      <p:sp>
        <p:nvSpPr>
          <p:cNvPr id="6" name="Content Placeholder 5">
            <a:extLst>
              <a:ext uri="{FF2B5EF4-FFF2-40B4-BE49-F238E27FC236}">
                <a16:creationId xmlns:a16="http://schemas.microsoft.com/office/drawing/2014/main" id="{92DB470F-55C4-4F63-BDD2-5283EC84142D}"/>
              </a:ext>
            </a:extLst>
          </p:cNvPr>
          <p:cNvSpPr>
            <a:spLocks noGrp="1"/>
          </p:cNvSpPr>
          <p:nvPr>
            <p:ph sz="half" idx="2"/>
          </p:nvPr>
        </p:nvSpPr>
        <p:spPr/>
        <p:txBody>
          <a:bodyPr>
            <a:normAutofit fontScale="85000" lnSpcReduction="20000"/>
          </a:bodyPr>
          <a:lstStyle/>
          <a:p>
            <a:r>
              <a:rPr lang="en-US" dirty="0">
                <a:solidFill>
                  <a:schemeClr val="bg1">
                    <a:lumMod val="75000"/>
                  </a:schemeClr>
                </a:solidFill>
              </a:rPr>
              <a:t>Resource allocation</a:t>
            </a:r>
          </a:p>
          <a:p>
            <a:r>
              <a:rPr lang="en-US" dirty="0">
                <a:solidFill>
                  <a:schemeClr val="bg1">
                    <a:lumMod val="75000"/>
                  </a:schemeClr>
                </a:solidFill>
              </a:rPr>
              <a:t>Rights and responsibilities</a:t>
            </a:r>
          </a:p>
          <a:p>
            <a:pPr lvl="1"/>
            <a:r>
              <a:rPr lang="en-US" dirty="0">
                <a:solidFill>
                  <a:schemeClr val="bg1">
                    <a:lumMod val="75000"/>
                  </a:schemeClr>
                </a:solidFill>
              </a:rPr>
              <a:t>Duty of care</a:t>
            </a:r>
          </a:p>
          <a:p>
            <a:pPr lvl="1"/>
            <a:r>
              <a:rPr lang="en-US" dirty="0">
                <a:solidFill>
                  <a:schemeClr val="bg1">
                    <a:lumMod val="75000"/>
                  </a:schemeClr>
                </a:solidFill>
              </a:rPr>
              <a:t>Redeployment/ Scope of practice </a:t>
            </a:r>
          </a:p>
          <a:p>
            <a:pPr lvl="1"/>
            <a:r>
              <a:rPr lang="en-US" dirty="0">
                <a:solidFill>
                  <a:schemeClr val="bg1">
                    <a:lumMod val="75000"/>
                  </a:schemeClr>
                </a:solidFill>
              </a:rPr>
              <a:t>Essential staff/activities</a:t>
            </a:r>
          </a:p>
          <a:p>
            <a:pPr lvl="1"/>
            <a:r>
              <a:rPr lang="en-US" dirty="0">
                <a:solidFill>
                  <a:schemeClr val="bg1">
                    <a:lumMod val="75000"/>
                  </a:schemeClr>
                </a:solidFill>
              </a:rPr>
              <a:t>Allocating risks/burdens/scope of practice</a:t>
            </a:r>
          </a:p>
          <a:p>
            <a:pPr lvl="2"/>
            <a:r>
              <a:rPr lang="en-US" dirty="0">
                <a:solidFill>
                  <a:schemeClr val="bg1">
                    <a:lumMod val="75000"/>
                  </a:schemeClr>
                </a:solidFill>
              </a:rPr>
              <a:t>Fair division of labor</a:t>
            </a:r>
          </a:p>
          <a:p>
            <a:pPr lvl="2"/>
            <a:r>
              <a:rPr lang="en-US" dirty="0">
                <a:solidFill>
                  <a:schemeClr val="bg1">
                    <a:lumMod val="75000"/>
                  </a:schemeClr>
                </a:solidFill>
              </a:rPr>
              <a:t>Personal circumstances</a:t>
            </a:r>
          </a:p>
          <a:p>
            <a:r>
              <a:rPr lang="en-US" dirty="0">
                <a:solidFill>
                  <a:schemeClr val="bg1">
                    <a:lumMod val="75000"/>
                  </a:schemeClr>
                </a:solidFill>
              </a:rPr>
              <a:t>Moral distress &amp; moral panic</a:t>
            </a:r>
          </a:p>
          <a:p>
            <a:pPr lvl="1"/>
            <a:r>
              <a:rPr lang="en-US" dirty="0">
                <a:solidFill>
                  <a:schemeClr val="bg1">
                    <a:lumMod val="75000"/>
                  </a:schemeClr>
                </a:solidFill>
              </a:rPr>
              <a:t>Role of social media</a:t>
            </a:r>
          </a:p>
          <a:p>
            <a:r>
              <a:rPr lang="en-US" dirty="0">
                <a:solidFill>
                  <a:schemeClr val="bg1">
                    <a:lumMod val="75000"/>
                  </a:schemeClr>
                </a:solidFill>
              </a:rPr>
              <a:t>Stigma and racial bias</a:t>
            </a:r>
          </a:p>
          <a:p>
            <a:r>
              <a:rPr lang="en-US" dirty="0">
                <a:solidFill>
                  <a:schemeClr val="bg1">
                    <a:lumMod val="75000"/>
                  </a:schemeClr>
                </a:solidFill>
              </a:rPr>
              <a:t>Individual care vs. public health priorities</a:t>
            </a:r>
          </a:p>
          <a:p>
            <a:r>
              <a:rPr lang="en-US" dirty="0">
                <a:solidFill>
                  <a:schemeClr val="bg1">
                    <a:lumMod val="75000"/>
                  </a:schemeClr>
                </a:solidFill>
              </a:rPr>
              <a:t>Education vs. public health</a:t>
            </a:r>
          </a:p>
          <a:p>
            <a:endParaRPr lang="en-US" dirty="0"/>
          </a:p>
          <a:p>
            <a:endParaRPr lang="en-US" dirty="0"/>
          </a:p>
        </p:txBody>
      </p:sp>
      <p:sp>
        <p:nvSpPr>
          <p:cNvPr id="9" name="Text Placeholder 8">
            <a:extLst>
              <a:ext uri="{FF2B5EF4-FFF2-40B4-BE49-F238E27FC236}">
                <a16:creationId xmlns:a16="http://schemas.microsoft.com/office/drawing/2014/main" id="{BBC0B9F1-17C4-468B-9E21-AE2CB92529CA}"/>
              </a:ext>
            </a:extLst>
          </p:cNvPr>
          <p:cNvSpPr>
            <a:spLocks noGrp="1"/>
          </p:cNvSpPr>
          <p:nvPr>
            <p:ph type="body" sz="quarter" idx="3"/>
          </p:nvPr>
        </p:nvSpPr>
        <p:spPr>
          <a:xfrm>
            <a:off x="4629150" y="1269207"/>
            <a:ext cx="3887391" cy="823912"/>
          </a:xfrm>
        </p:spPr>
        <p:txBody>
          <a:bodyPr>
            <a:normAutofit/>
          </a:bodyPr>
          <a:lstStyle/>
          <a:p>
            <a:r>
              <a:rPr lang="en-US" sz="2400" dirty="0"/>
              <a:t>For Practice</a:t>
            </a:r>
          </a:p>
        </p:txBody>
      </p:sp>
      <p:sp>
        <p:nvSpPr>
          <p:cNvPr id="7" name="Content Placeholder 6">
            <a:extLst>
              <a:ext uri="{FF2B5EF4-FFF2-40B4-BE49-F238E27FC236}">
                <a16:creationId xmlns:a16="http://schemas.microsoft.com/office/drawing/2014/main" id="{90FDF3FC-2B8E-4D92-AEE2-DB5DB310ED92}"/>
              </a:ext>
            </a:extLst>
          </p:cNvPr>
          <p:cNvSpPr>
            <a:spLocks noGrp="1"/>
          </p:cNvSpPr>
          <p:nvPr>
            <p:ph sz="quarter" idx="4"/>
          </p:nvPr>
        </p:nvSpPr>
        <p:spPr>
          <a:xfrm>
            <a:off x="4629150" y="2505075"/>
            <a:ext cx="4087630" cy="3684588"/>
          </a:xfrm>
        </p:spPr>
        <p:txBody>
          <a:bodyPr>
            <a:normAutofit fontScale="92500" lnSpcReduction="10000"/>
          </a:bodyPr>
          <a:lstStyle/>
          <a:p>
            <a:r>
              <a:rPr lang="en-US" dirty="0"/>
              <a:t>Essential vs. nonessential care</a:t>
            </a:r>
          </a:p>
          <a:p>
            <a:pPr lvl="1"/>
            <a:r>
              <a:rPr lang="en-US" dirty="0"/>
              <a:t>Urgent visits vs routine follow up</a:t>
            </a:r>
          </a:p>
          <a:p>
            <a:pPr lvl="1"/>
            <a:r>
              <a:rPr lang="en-US" dirty="0"/>
              <a:t>Who decides?</a:t>
            </a:r>
          </a:p>
          <a:p>
            <a:pPr lvl="1"/>
            <a:r>
              <a:rPr lang="en-US" dirty="0"/>
              <a:t>Vision vs life-threatening? </a:t>
            </a:r>
          </a:p>
          <a:p>
            <a:r>
              <a:rPr lang="en-US" dirty="0"/>
              <a:t>Telemedicine benefits/limits</a:t>
            </a:r>
          </a:p>
          <a:p>
            <a:pPr lvl="1"/>
            <a:r>
              <a:rPr lang="en-US" dirty="0"/>
              <a:t>Technology/resources</a:t>
            </a:r>
          </a:p>
          <a:p>
            <a:pPr lvl="1"/>
            <a:r>
              <a:rPr lang="en-US" dirty="0"/>
              <a:t>Vision impairment</a:t>
            </a:r>
          </a:p>
          <a:p>
            <a:r>
              <a:rPr lang="en-US" dirty="0"/>
              <a:t>Health disparities, stigma/bias</a:t>
            </a:r>
          </a:p>
          <a:p>
            <a:pPr lvl="1"/>
            <a:r>
              <a:rPr lang="en-US" dirty="0"/>
              <a:t>Vulnerable populations</a:t>
            </a:r>
          </a:p>
          <a:p>
            <a:r>
              <a:rPr lang="en-US" dirty="0"/>
              <a:t>Resource allocation during scarcity </a:t>
            </a:r>
          </a:p>
          <a:p>
            <a:r>
              <a:rPr lang="en-US" dirty="0"/>
              <a:t>Counseling during uncertainty</a:t>
            </a:r>
          </a:p>
          <a:p>
            <a:endParaRPr lang="en-US" dirty="0"/>
          </a:p>
        </p:txBody>
      </p:sp>
      <p:sp>
        <p:nvSpPr>
          <p:cNvPr id="4" name="Slide Number Placeholder 3"/>
          <p:cNvSpPr>
            <a:spLocks noGrp="1"/>
          </p:cNvSpPr>
          <p:nvPr>
            <p:ph type="sldNum" sz="quarter" idx="12"/>
          </p:nvPr>
        </p:nvSpPr>
        <p:spPr/>
        <p:txBody>
          <a:bodyPr/>
          <a:lstStyle/>
          <a:p>
            <a:fld id="{F689F7C4-3E16-4C8F-A3FE-59E0068FEF80}" type="slidenum">
              <a:rPr lang="en-US" smtClean="0"/>
              <a:t>6</a:t>
            </a:fld>
            <a:endParaRPr lang="en-US" dirty="0"/>
          </a:p>
        </p:txBody>
      </p:sp>
    </p:spTree>
    <p:extLst>
      <p:ext uri="{BB962C8B-B14F-4D97-AF65-F5344CB8AC3E}">
        <p14:creationId xmlns:p14="http://schemas.microsoft.com/office/powerpoint/2010/main" val="12821763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Case Scenarios</a:t>
            </a:r>
          </a:p>
        </p:txBody>
      </p:sp>
      <p:sp>
        <p:nvSpPr>
          <p:cNvPr id="3" name="Subtitle 2"/>
          <p:cNvSpPr>
            <a:spLocks noGrp="1"/>
          </p:cNvSpPr>
          <p:nvPr>
            <p:ph type="subTitle" idx="1"/>
          </p:nvPr>
        </p:nvSpPr>
        <p:spPr/>
        <p:txBody>
          <a:bodyPr>
            <a:normAutofit/>
          </a:bodyPr>
          <a:lstStyle/>
          <a:p>
            <a:r>
              <a:rPr lang="en-US" sz="3200" dirty="0"/>
              <a:t>For Practitioners</a:t>
            </a:r>
          </a:p>
        </p:txBody>
      </p:sp>
      <p:sp>
        <p:nvSpPr>
          <p:cNvPr id="4" name="Slide Number Placeholder 3"/>
          <p:cNvSpPr>
            <a:spLocks noGrp="1"/>
          </p:cNvSpPr>
          <p:nvPr>
            <p:ph type="sldNum" sz="quarter" idx="12"/>
          </p:nvPr>
        </p:nvSpPr>
        <p:spPr/>
        <p:txBody>
          <a:bodyPr/>
          <a:lstStyle/>
          <a:p>
            <a:fld id="{F689F7C4-3E16-4C8F-A3FE-59E0068FEF80}" type="slidenum">
              <a:rPr lang="en-US" smtClean="0"/>
              <a:t>7</a:t>
            </a:fld>
            <a:endParaRPr lang="en-US" dirty="0"/>
          </a:p>
        </p:txBody>
      </p:sp>
    </p:spTree>
    <p:extLst>
      <p:ext uri="{BB962C8B-B14F-4D97-AF65-F5344CB8AC3E}">
        <p14:creationId xmlns:p14="http://schemas.microsoft.com/office/powerpoint/2010/main" val="39603805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3D0AB-BB5A-6346-ACEF-E5CE96CDCAD3}"/>
              </a:ext>
            </a:extLst>
          </p:cNvPr>
          <p:cNvSpPr>
            <a:spLocks noGrp="1"/>
          </p:cNvSpPr>
          <p:nvPr>
            <p:ph type="title"/>
          </p:nvPr>
        </p:nvSpPr>
        <p:spPr>
          <a:xfrm>
            <a:off x="628650" y="619769"/>
            <a:ext cx="7886700" cy="1325563"/>
          </a:xfrm>
        </p:spPr>
        <p:txBody>
          <a:bodyPr/>
          <a:lstStyle/>
          <a:p>
            <a:r>
              <a:rPr lang="en-US" dirty="0"/>
              <a:t>CASE 1</a:t>
            </a:r>
          </a:p>
        </p:txBody>
      </p:sp>
      <p:sp>
        <p:nvSpPr>
          <p:cNvPr id="3" name="Content Placeholder 2">
            <a:extLst>
              <a:ext uri="{FF2B5EF4-FFF2-40B4-BE49-F238E27FC236}">
                <a16:creationId xmlns:a16="http://schemas.microsoft.com/office/drawing/2014/main" id="{428BA33D-0DB0-644A-AF60-BA77E3D7FF80}"/>
              </a:ext>
            </a:extLst>
          </p:cNvPr>
          <p:cNvSpPr>
            <a:spLocks noGrp="1"/>
          </p:cNvSpPr>
          <p:nvPr>
            <p:ph idx="1"/>
          </p:nvPr>
        </p:nvSpPr>
        <p:spPr/>
        <p:txBody>
          <a:bodyPr/>
          <a:lstStyle/>
          <a:p>
            <a:pPr marL="0" indent="0">
              <a:buNone/>
            </a:pPr>
            <a:r>
              <a:rPr lang="en-US" sz="2800" dirty="0" smtClean="0"/>
              <a:t>An intern was scheduled to do a cardiology elective to help confirm both her interest in the field and her plan to pursue a cardiology fellowship. She was also hoping to get a strong letter of recommendation to help secure a competitive fellowship position. However, she has been pulled to work on a </a:t>
            </a:r>
            <a:r>
              <a:rPr lang="en-US" sz="2800" dirty="0" err="1" smtClean="0"/>
              <a:t>Covid</a:t>
            </a:r>
            <a:r>
              <a:rPr lang="en-US" sz="2800" dirty="0" smtClean="0"/>
              <a:t> inpatient unit for the next 4 weeks and had to cancel her elective.</a:t>
            </a:r>
            <a:endParaRPr lang="en-US" sz="2800" dirty="0"/>
          </a:p>
          <a:p>
            <a:endParaRPr lang="en-US" dirty="0"/>
          </a:p>
        </p:txBody>
      </p:sp>
      <p:sp>
        <p:nvSpPr>
          <p:cNvPr id="4" name="Slide Number Placeholder 3">
            <a:extLst>
              <a:ext uri="{FF2B5EF4-FFF2-40B4-BE49-F238E27FC236}">
                <a16:creationId xmlns:a16="http://schemas.microsoft.com/office/drawing/2014/main" id="{CA55DD51-FA14-634D-862A-36A2F16C0631}"/>
              </a:ext>
            </a:extLst>
          </p:cNvPr>
          <p:cNvSpPr>
            <a:spLocks noGrp="1"/>
          </p:cNvSpPr>
          <p:nvPr>
            <p:ph type="sldNum" sz="quarter" idx="12"/>
          </p:nvPr>
        </p:nvSpPr>
        <p:spPr/>
        <p:txBody>
          <a:bodyPr/>
          <a:lstStyle/>
          <a:p>
            <a:fld id="{F689F7C4-3E16-4C8F-A3FE-59E0068FEF80}" type="slidenum">
              <a:rPr lang="en-US" smtClean="0"/>
              <a:t>8</a:t>
            </a:fld>
            <a:endParaRPr lang="en-US" dirty="0"/>
          </a:p>
        </p:txBody>
      </p:sp>
    </p:spTree>
    <p:extLst>
      <p:ext uri="{BB962C8B-B14F-4D97-AF65-F5344CB8AC3E}">
        <p14:creationId xmlns:p14="http://schemas.microsoft.com/office/powerpoint/2010/main" val="1379649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651369"/>
            <a:ext cx="7886700" cy="1325563"/>
          </a:xfrm>
        </p:spPr>
        <p:txBody>
          <a:bodyPr/>
          <a:lstStyle/>
          <a:p>
            <a:r>
              <a:rPr lang="en-US" dirty="0"/>
              <a:t>CASE 2</a:t>
            </a:r>
          </a:p>
        </p:txBody>
      </p:sp>
      <p:sp>
        <p:nvSpPr>
          <p:cNvPr id="3" name="Content Placeholder 2"/>
          <p:cNvSpPr>
            <a:spLocks noGrp="1"/>
          </p:cNvSpPr>
          <p:nvPr>
            <p:ph idx="1"/>
          </p:nvPr>
        </p:nvSpPr>
        <p:spPr>
          <a:xfrm>
            <a:off x="536052" y="1976932"/>
            <a:ext cx="7886700" cy="5004451"/>
          </a:xfrm>
        </p:spPr>
        <p:txBody>
          <a:bodyPr>
            <a:normAutofit/>
          </a:bodyPr>
          <a:lstStyle/>
          <a:p>
            <a:pPr marL="0" indent="0">
              <a:buNone/>
            </a:pPr>
            <a:r>
              <a:rPr lang="en-US" sz="2800" dirty="0" smtClean="0"/>
              <a:t>You are working in the ED. Currently there are 3 patients in respiratory failure who need to be intubated but you are informed there is only 1 ventilator available in the hospital. What do you do? Who should get the ventilator? How do you decide – based on what parameters and considerations? </a:t>
            </a:r>
            <a:endParaRPr lang="en-US" sz="2800" dirty="0"/>
          </a:p>
        </p:txBody>
      </p:sp>
      <p:sp>
        <p:nvSpPr>
          <p:cNvPr id="4" name="Slide Number Placeholder 3"/>
          <p:cNvSpPr>
            <a:spLocks noGrp="1"/>
          </p:cNvSpPr>
          <p:nvPr>
            <p:ph type="sldNum" sz="quarter" idx="12"/>
          </p:nvPr>
        </p:nvSpPr>
        <p:spPr/>
        <p:txBody>
          <a:bodyPr/>
          <a:lstStyle/>
          <a:p>
            <a:fld id="{F689F7C4-3E16-4C8F-A3FE-59E0068FEF80}" type="slidenum">
              <a:rPr lang="en-US" smtClean="0"/>
              <a:t>9</a:t>
            </a:fld>
            <a:endParaRPr lang="en-US" dirty="0"/>
          </a:p>
        </p:txBody>
      </p:sp>
    </p:spTree>
    <p:extLst>
      <p:ext uri="{BB962C8B-B14F-4D97-AF65-F5344CB8AC3E}">
        <p14:creationId xmlns:p14="http://schemas.microsoft.com/office/powerpoint/2010/main" val="2215781991"/>
      </p:ext>
    </p:extLst>
  </p:cSld>
  <p:clrMapOvr>
    <a:masterClrMapping/>
  </p:clrMapOvr>
  <p:timing>
    <p:tnLst>
      <p:par>
        <p:cTn id="1" dur="indefinite" restart="never" nodeType="tmRoot"/>
      </p:par>
    </p:tnLst>
  </p:timing>
</p:sld>
</file>

<file path=ppt/theme/theme1.xml><?xml version="1.0" encoding="utf-8"?>
<a:theme xmlns:a="http://schemas.openxmlformats.org/drawingml/2006/main" name="Theme JHM">
  <a:themeElements>
    <a:clrScheme name="Custom 1">
      <a:dk1>
        <a:srgbClr val="002D73"/>
      </a:dk1>
      <a:lt1>
        <a:sysClr val="window" lastClr="FFFFFF"/>
      </a:lt1>
      <a:dk2>
        <a:srgbClr val="002D73"/>
      </a:dk2>
      <a:lt2>
        <a:srgbClr val="E7E6E6"/>
      </a:lt2>
      <a:accent1>
        <a:srgbClr val="6399AE"/>
      </a:accent1>
      <a:accent2>
        <a:srgbClr val="7C7FAB"/>
      </a:accent2>
      <a:accent3>
        <a:srgbClr val="A7BCD6"/>
      </a:accent3>
      <a:accent4>
        <a:srgbClr val="CF4520"/>
      </a:accent4>
      <a:accent5>
        <a:srgbClr val="003D4C"/>
      </a:accent5>
      <a:accent6>
        <a:srgbClr val="FFCC66"/>
      </a:accent6>
      <a:hlink>
        <a:srgbClr val="0563C1"/>
      </a:hlink>
      <a:folHlink>
        <a:srgbClr val="954F72"/>
      </a:folHlink>
    </a:clrScheme>
    <a:fontScheme name="Custom 1">
      <a:majorFont>
        <a:latin typeface="Raleway Medium"/>
        <a:ea typeface=""/>
        <a:cs typeface=""/>
      </a:majorFont>
      <a:minorFont>
        <a:latin typeface="Raleway"/>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 JHM" id="{E8942585-B404-48E5-84F7-81EA7494D1CD}" vid="{4FEDE060-69D9-4C4D-A229-163760F3758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 JHM</Template>
  <TotalTime>4633</TotalTime>
  <Words>1009</Words>
  <Application>Microsoft Office PowerPoint</Application>
  <PresentationFormat>On-screen Show (4:3)</PresentationFormat>
  <Paragraphs>193</Paragraphs>
  <Slides>16</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Raleway</vt:lpstr>
      <vt:lpstr>Raleway Medium</vt:lpstr>
      <vt:lpstr>Theme JHM</vt:lpstr>
      <vt:lpstr>PowerPoint Presentation</vt:lpstr>
      <vt:lpstr>Agenda</vt:lpstr>
      <vt:lpstr>Acknowledgements</vt:lpstr>
      <vt:lpstr>Ethical issues</vt:lpstr>
      <vt:lpstr>Ethical issues</vt:lpstr>
      <vt:lpstr>Ethical issues</vt:lpstr>
      <vt:lpstr>Case Scenarios</vt:lpstr>
      <vt:lpstr>CASE 1</vt:lpstr>
      <vt:lpstr>CASE 2</vt:lpstr>
      <vt:lpstr>Case Scenarios</vt:lpstr>
      <vt:lpstr>CASE 3</vt:lpstr>
      <vt:lpstr>CASE 4</vt:lpstr>
      <vt:lpstr> Bonus case:</vt:lpstr>
      <vt:lpstr> Also:</vt:lpstr>
      <vt:lpstr>Ethical issues</vt:lpstr>
      <vt:lpstr>   Questions?  jcarrese@jhmi.edu </vt:lpstr>
    </vt:vector>
  </TitlesOfParts>
  <Company>Johns Hopkins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Judy Fields</dc:creator>
  <cp:lastModifiedBy>Joseph Carrese</cp:lastModifiedBy>
  <cp:revision>269</cp:revision>
  <cp:lastPrinted>2020-04-22T15:28:36Z</cp:lastPrinted>
  <dcterms:created xsi:type="dcterms:W3CDTF">2019-05-28T20:06:56Z</dcterms:created>
  <dcterms:modified xsi:type="dcterms:W3CDTF">2020-04-22T17:06:39Z</dcterms:modified>
</cp:coreProperties>
</file>